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63" r:id="rId7"/>
    <p:sldId id="260" r:id="rId8"/>
    <p:sldId id="259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  <p:sldId id="286" r:id="rId31"/>
    <p:sldId id="284" r:id="rId32"/>
    <p:sldId id="288" r:id="rId33"/>
    <p:sldId id="289" r:id="rId34"/>
    <p:sldId id="287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0066"/>
    <a:srgbClr val="00CCFF"/>
    <a:srgbClr val="666633"/>
    <a:srgbClr val="006600"/>
    <a:srgbClr val="FF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</a:bodyPr>
          <a:lstStyle/>
          <a:p>
            <a:r>
              <a:rPr lang="en-IN" sz="5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ಸಮಾಜ</a:t>
            </a:r>
            <a:r>
              <a:rPr lang="en-IN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sz="5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ವಿಜ್ಞಾನ</a:t>
            </a:r>
            <a:r>
              <a:rPr lang="en-IN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IN" sz="5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ಭೂಗೋಳ</a:t>
            </a:r>
            <a:r>
              <a:rPr lang="en-IN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IN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9600" b="1" dirty="0" err="1" smtClean="0">
                <a:solidFill>
                  <a:srgbClr val="FF0000"/>
                </a:solidFill>
              </a:rPr>
              <a:t>ಆಫ್ರಿಕಾ</a:t>
            </a:r>
            <a:endParaRPr lang="en-I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1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0066"/>
                </a:solidFill>
              </a:rPr>
              <a:t>ಮಹಾಸೀಳು ಕಣಿವೆ:</a:t>
            </a:r>
            <a:endParaRPr lang="en-IN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n-IN" dirty="0" smtClean="0">
                <a:solidFill>
                  <a:srgbClr val="800000"/>
                </a:solidFill>
              </a:rPr>
              <a:t>ಎರಡು </a:t>
            </a:r>
            <a:r>
              <a:rPr lang="kn-IN" dirty="0">
                <a:solidFill>
                  <a:srgbClr val="800000"/>
                </a:solidFill>
              </a:rPr>
              <a:t>ಸಾಮಾನ್ಯ ಸ್ತರಭಂಗಗಳು ಅಥವಾ ಎರಡು ತಗ್ಗುಗಳ ನಡುವಣ ಭೂಭಾಗವು ಕುಸಿಯುವುದರಿಂದ ನಿರ್ಮಾಣಗೊಂಡ ಸಪಾಟಾದ ತಳವುಳ್ಳ ಕಣಿವೆಯನ್ನು ‘ಸೀಳುಕಣಿವೆ’ ಎನ್ನುವರು. </a:t>
            </a:r>
            <a:endParaRPr lang="en-IN" dirty="0" smtClean="0">
              <a:solidFill>
                <a:srgbClr val="800000"/>
              </a:solidFill>
            </a:endParaRPr>
          </a:p>
          <a:p>
            <a:r>
              <a:rPr lang="kn-IN" dirty="0" smtClean="0">
                <a:solidFill>
                  <a:srgbClr val="800000"/>
                </a:solidFill>
              </a:rPr>
              <a:t>ಆಫ್ರಿಕದ </a:t>
            </a:r>
            <a:r>
              <a:rPr lang="kn-IN" dirty="0">
                <a:solidFill>
                  <a:srgbClr val="800000"/>
                </a:solidFill>
              </a:rPr>
              <a:t>ಮಹಾಸೀಳು ಕಣಿವೆ ಬಹಳ ಉದ್ದವಾದುದು (6900 ಕಿ.ಮೀ). ಹೀಗಾಗಿ ಇದನ್ನು ‘ಮಹಾಸೀಳು ಕಣಿವೆ’ ಎಂದು ಕರೆಯಲಾಗಿದೆ..</a:t>
            </a:r>
            <a:endParaRPr lang="en-IN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0066"/>
                </a:solidFill>
              </a:rPr>
              <a:t>ಮಹಾಸೀಳು ಕಣಿವೆ:</a:t>
            </a:r>
            <a:endParaRPr lang="en-IN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>
              <a:solidFill>
                <a:srgbClr val="8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1"/>
            <a:ext cx="9067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800000"/>
                </a:solidFill>
              </a:rPr>
              <a:t>ಆಫ್ರಿಕದ ತಗ್ಗುಪ್ರದೇಶಗಳು:</a:t>
            </a:r>
            <a:endParaRPr lang="en-IN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n-IN" sz="2800" b="1" dirty="0" smtClean="0"/>
              <a:t>ಆಫ್ರಿಕದಲ್ಲಿ </a:t>
            </a:r>
            <a:r>
              <a:rPr lang="kn-IN" sz="2800" b="1" dirty="0"/>
              <a:t>ಐದು ಪ್ರಮುಖ ತಗ್ಗು ಪ್ರದೇಶಗಳಿವೆ</a:t>
            </a:r>
            <a:r>
              <a:rPr lang="kn-IN" sz="2800" b="1" dirty="0" smtClean="0"/>
              <a:t>.</a:t>
            </a:r>
            <a:endParaRPr lang="en-IN" sz="2800" b="1" dirty="0" smtClean="0"/>
          </a:p>
          <a:p>
            <a:pPr marL="514350" indent="-514350">
              <a:buAutoNum type="arabicPeriod"/>
            </a:pPr>
            <a:r>
              <a:rPr lang="kn-IN" sz="2800" b="1" dirty="0" smtClean="0">
                <a:solidFill>
                  <a:srgbClr val="800000"/>
                </a:solidFill>
              </a:rPr>
              <a:t>ಸುಡಾನ್ </a:t>
            </a:r>
            <a:r>
              <a:rPr lang="kn-IN" sz="2800" b="1" dirty="0">
                <a:solidFill>
                  <a:srgbClr val="800000"/>
                </a:solidFill>
              </a:rPr>
              <a:t>ತಗ್ಗುಪ್ರದೇಶವು </a:t>
            </a:r>
            <a:r>
              <a:rPr lang="kn-IN" sz="2800" b="1" dirty="0"/>
              <a:t>ಬಿಳಿ ಮತ್ತು ನೀಲಿ ನೈಲ್‌ನದಿಗಳು ಹರಿಯುವ ಪ್ರದೇಶ. ಪ್ರಪಂಚದಲ್ಲೇ ಅತಿ ವಿಸ್ತಾರವಾಗಿರುವ ಈ ಜವುಗು ಭೂಮಿಯನ್ನು ‘ಸಡ್’ </a:t>
            </a:r>
            <a:r>
              <a:rPr lang="kn-IN" sz="2800" b="1" dirty="0" smtClean="0"/>
              <a:t> </a:t>
            </a:r>
            <a:r>
              <a:rPr lang="kn-IN" sz="2800" b="1" dirty="0"/>
              <a:t>ಎಂದು ಕರೆಯುವರು</a:t>
            </a:r>
            <a:r>
              <a:rPr lang="kn-IN" sz="2800" b="1" dirty="0" smtClean="0"/>
              <a:t>.</a:t>
            </a:r>
            <a:endParaRPr lang="en-IN" sz="2800" b="1" dirty="0" smtClean="0"/>
          </a:p>
          <a:p>
            <a:pPr marL="514350" indent="-514350">
              <a:buAutoNum type="arabicPeriod"/>
            </a:pPr>
            <a:r>
              <a:rPr lang="kn-IN" sz="2800" b="1" dirty="0">
                <a:solidFill>
                  <a:srgbClr val="800000"/>
                </a:solidFill>
              </a:rPr>
              <a:t>ಚಾಡ್ ತಗ್ಗುಪ್ರದೇಶವು </a:t>
            </a:r>
            <a:r>
              <a:rPr lang="kn-IN" sz="2800" b="1" dirty="0"/>
              <a:t>ಚಾಡ್ ಸರೋವರದಿಂದಾವರಿಸಿದೆ. ಇದೂ ಸಹ ಜವುಗು ಪ್ರದೇಶವಾಗಿದ್ದು, ಇದನ್ನು ಸಹಾರಾ ಮರುಭೂಮಿಯು ಆಕ್ರಮಿಸುತ್ತಿದೆ.</a:t>
            </a:r>
            <a:endParaRPr lang="en-IN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79318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20000"/>
          </a:bodyPr>
          <a:lstStyle/>
          <a:p>
            <a:r>
              <a:rPr lang="kn-IN" dirty="0"/>
              <a:t>3. </a:t>
            </a:r>
            <a:r>
              <a:rPr lang="kn-IN" b="1" dirty="0">
                <a:solidFill>
                  <a:srgbClr val="800000"/>
                </a:solidFill>
              </a:rPr>
              <a:t>ಜೋಫ್ </a:t>
            </a:r>
            <a:r>
              <a:rPr lang="kn-IN" b="1" dirty="0" smtClean="0">
                <a:solidFill>
                  <a:srgbClr val="800000"/>
                </a:solidFill>
              </a:rPr>
              <a:t>ತಗ್ಗು </a:t>
            </a:r>
            <a:r>
              <a:rPr lang="kn-IN" b="1" dirty="0">
                <a:solidFill>
                  <a:srgbClr val="800000"/>
                </a:solidFill>
              </a:rPr>
              <a:t>ಪ್ರದೇಶವು </a:t>
            </a:r>
            <a:r>
              <a:rPr lang="kn-IN" dirty="0"/>
              <a:t>ಸಹಾರಾ ಮರುಭೂಮಿಯ ಪಶ್ಚಿಮ ಭಾಗವನ್ನೊಳಗೊಂಡಿದೆ ಮತ್ತು ಮಾರಿಟಾನಿಯ-ಮಾಲಿ ಗಡಿಯ ಉದ್ದಕ್ಕೂ ಸಾಕಷ್ಟು ವಿಸ್ತರಿಸಿದೆ. ಈ ಮೂಲಕ ನೈಜರ್ ನದಿ ಹರಿಯುತ್ತದೆ.</a:t>
            </a:r>
          </a:p>
          <a:p>
            <a:r>
              <a:rPr lang="kn-IN" b="1" dirty="0">
                <a:solidFill>
                  <a:srgbClr val="800000"/>
                </a:solidFill>
              </a:rPr>
              <a:t>4. </a:t>
            </a:r>
            <a:r>
              <a:rPr lang="kn-IN" b="1" dirty="0" smtClean="0">
                <a:solidFill>
                  <a:srgbClr val="800000"/>
                </a:solidFill>
              </a:rPr>
              <a:t>ಕಾಂಗೊ(ಜೈರೆ</a:t>
            </a:r>
            <a:r>
              <a:rPr lang="en-IN" b="1" dirty="0">
                <a:solidFill>
                  <a:srgbClr val="800000"/>
                </a:solidFill>
              </a:rPr>
              <a:t>)</a:t>
            </a:r>
            <a:r>
              <a:rPr lang="kn-IN" b="1" dirty="0" smtClean="0">
                <a:solidFill>
                  <a:srgbClr val="800000"/>
                </a:solidFill>
              </a:rPr>
              <a:t>ತಗ್ಗು </a:t>
            </a:r>
            <a:r>
              <a:rPr lang="kn-IN" b="1" dirty="0">
                <a:solidFill>
                  <a:srgbClr val="800000"/>
                </a:solidFill>
              </a:rPr>
              <a:t>ಪ್ರದೇಶವು </a:t>
            </a:r>
            <a:r>
              <a:rPr lang="kn-IN" dirty="0"/>
              <a:t>ಒಂದು ರಚನಾತ್ಮಕ ಭೂಸ್ವರೂಪವಾಗಿದ್ದು ಅದು ಪ್ರಸ್ಥಭೂಮಿಯಿಂದ ಸುತ್ತುವರಿಯಲ್ಪಟ್ಟಿದೆ. ಈ ಮೂಲಕ ಕಾಂಗೊ ಮತ್ತು ಅದರ ಉಪನದಿಗಳು ಹರಿಯುತ್ತವೆ. ಇದೊಂದು ಅರಣ್ಯ ಪ್ರದೇಶ.</a:t>
            </a:r>
          </a:p>
          <a:p>
            <a:r>
              <a:rPr lang="kn-IN" b="1" dirty="0">
                <a:solidFill>
                  <a:srgbClr val="800000"/>
                </a:solidFill>
              </a:rPr>
              <a:t>5. ಕಲಹರಿ ತಗ್ಗು ಪ್ರದೇಶವು </a:t>
            </a:r>
            <a:r>
              <a:rPr lang="kn-IN" dirty="0"/>
              <a:t>ಬಹಳಷ್ಟು ಮಟ್ಟಿಗೆ ಮರುಭೂಮಿ ಮತ್ತು ಸ್ಟೆಪ್ಪಿ ಹುಲ್ಲುಗಾವಲಿನ ಭಾಗ. ಇದು ಪ್ರಸ್ಥಭೂಮಿಗಳಿಂದ </a:t>
            </a:r>
            <a:r>
              <a:rPr lang="kn-IN" dirty="0" smtClean="0"/>
              <a:t>ಸು</a:t>
            </a:r>
            <a:r>
              <a:rPr lang="en-IN" dirty="0" err="1" smtClean="0"/>
              <a:t>ತ್ತುವರಿದಿದೆ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77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66"/>
                </a:solidFill>
              </a:rPr>
              <a:t>ಸರೋವರಗಳು</a:t>
            </a:r>
            <a:endParaRPr lang="en-IN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 err="1" smtClean="0">
                <a:solidFill>
                  <a:srgbClr val="666633"/>
                </a:solidFill>
              </a:rPr>
              <a:t>ಆಫ್ರಿಕಾವು</a:t>
            </a:r>
            <a:r>
              <a:rPr lang="en-IN" b="1" dirty="0" smtClean="0">
                <a:solidFill>
                  <a:srgbClr val="666633"/>
                </a:solidFill>
              </a:rPr>
              <a:t> 8 </a:t>
            </a:r>
            <a:r>
              <a:rPr lang="en-IN" b="1" dirty="0" err="1" smtClean="0">
                <a:solidFill>
                  <a:srgbClr val="666633"/>
                </a:solidFill>
              </a:rPr>
              <a:t>ಸರೋವರಗಳನ್ನು</a:t>
            </a:r>
            <a:r>
              <a:rPr lang="en-IN" b="1" dirty="0" smtClean="0">
                <a:solidFill>
                  <a:srgbClr val="666633"/>
                </a:solidFill>
              </a:rPr>
              <a:t> </a:t>
            </a:r>
            <a:r>
              <a:rPr lang="en-IN" b="1" dirty="0" err="1" smtClean="0">
                <a:solidFill>
                  <a:srgbClr val="666633"/>
                </a:solidFill>
              </a:rPr>
              <a:t>ಹೊಂದಿದೆ</a:t>
            </a:r>
            <a:r>
              <a:rPr lang="en-IN" b="1" dirty="0" smtClean="0">
                <a:solidFill>
                  <a:srgbClr val="666633"/>
                </a:solidFill>
              </a:rPr>
              <a:t>.</a:t>
            </a:r>
          </a:p>
          <a:p>
            <a:r>
              <a:rPr lang="en-IN" b="1" dirty="0" smtClean="0">
                <a:solidFill>
                  <a:srgbClr val="666633"/>
                </a:solidFill>
              </a:rPr>
              <a:t>1.ಅಲ್ಬರ್ಟ</a:t>
            </a:r>
          </a:p>
          <a:p>
            <a:r>
              <a:rPr lang="en-IN" b="1" dirty="0" smtClean="0">
                <a:solidFill>
                  <a:srgbClr val="666633"/>
                </a:solidFill>
              </a:rPr>
              <a:t>2.ಎಡ್ವರ್ಡ</a:t>
            </a:r>
          </a:p>
          <a:p>
            <a:r>
              <a:rPr lang="en-IN" b="1" dirty="0" smtClean="0">
                <a:solidFill>
                  <a:srgbClr val="666633"/>
                </a:solidFill>
              </a:rPr>
              <a:t>3.ಕಿವು</a:t>
            </a:r>
          </a:p>
          <a:p>
            <a:r>
              <a:rPr lang="en-IN" b="1" dirty="0" smtClean="0">
                <a:solidFill>
                  <a:srgbClr val="666633"/>
                </a:solidFill>
              </a:rPr>
              <a:t>4.ಟಾಂಗನಿಕ- </a:t>
            </a:r>
            <a:r>
              <a:rPr lang="en-IN" sz="2400" b="1" dirty="0" err="1" smtClean="0">
                <a:solidFill>
                  <a:srgbClr val="666633"/>
                </a:solidFill>
              </a:rPr>
              <a:t>ಪ್ರಪಂಚದ</a:t>
            </a:r>
            <a:r>
              <a:rPr lang="en-IN" sz="2400" b="1" dirty="0" smtClean="0">
                <a:solidFill>
                  <a:srgbClr val="666633"/>
                </a:solidFill>
              </a:rPr>
              <a:t> 2ನೇ </a:t>
            </a:r>
            <a:r>
              <a:rPr lang="en-IN" sz="2400" b="1" dirty="0" err="1" smtClean="0">
                <a:solidFill>
                  <a:srgbClr val="666633"/>
                </a:solidFill>
              </a:rPr>
              <a:t>ಆಳವಾದ</a:t>
            </a:r>
            <a:r>
              <a:rPr lang="en-IN" sz="2400" b="1" dirty="0" smtClean="0">
                <a:solidFill>
                  <a:srgbClr val="666633"/>
                </a:solidFill>
              </a:rPr>
              <a:t> </a:t>
            </a:r>
            <a:r>
              <a:rPr lang="en-IN" sz="2400" b="1" dirty="0" err="1" smtClean="0">
                <a:solidFill>
                  <a:srgbClr val="666633"/>
                </a:solidFill>
              </a:rPr>
              <a:t>ಸರೋವರ</a:t>
            </a:r>
            <a:r>
              <a:rPr lang="en-IN" sz="2400" b="1" dirty="0" smtClean="0">
                <a:solidFill>
                  <a:srgbClr val="666633"/>
                </a:solidFill>
              </a:rPr>
              <a:t> (1436ಮೀ)</a:t>
            </a:r>
          </a:p>
          <a:p>
            <a:r>
              <a:rPr lang="en-IN" b="1" dirty="0" smtClean="0">
                <a:solidFill>
                  <a:srgbClr val="666633"/>
                </a:solidFill>
              </a:rPr>
              <a:t>5. </a:t>
            </a:r>
            <a:r>
              <a:rPr lang="en-IN" b="1" dirty="0" err="1" smtClean="0">
                <a:solidFill>
                  <a:srgbClr val="666633"/>
                </a:solidFill>
              </a:rPr>
              <a:t>ನ್ಯಾಸ</a:t>
            </a:r>
            <a:endParaRPr lang="en-IN" b="1" dirty="0" smtClean="0">
              <a:solidFill>
                <a:srgbClr val="666633"/>
              </a:solidFill>
            </a:endParaRPr>
          </a:p>
          <a:p>
            <a:r>
              <a:rPr lang="en-IN" b="1" dirty="0" smtClean="0">
                <a:solidFill>
                  <a:srgbClr val="666633"/>
                </a:solidFill>
              </a:rPr>
              <a:t>6.ರುಡಾಲ್ಫ್</a:t>
            </a:r>
          </a:p>
          <a:p>
            <a:r>
              <a:rPr lang="en-IN" b="1" dirty="0" smtClean="0">
                <a:solidFill>
                  <a:srgbClr val="666633"/>
                </a:solidFill>
              </a:rPr>
              <a:t>7.ನಟ್ರೋನ</a:t>
            </a:r>
          </a:p>
          <a:p>
            <a:r>
              <a:rPr lang="en-IN" b="1" dirty="0" smtClean="0">
                <a:solidFill>
                  <a:srgbClr val="666633"/>
                </a:solidFill>
              </a:rPr>
              <a:t>8.ಇಯಾಸಿ</a:t>
            </a:r>
          </a:p>
          <a:p>
            <a:r>
              <a:rPr lang="en-IN" b="1" dirty="0" err="1" smtClean="0">
                <a:solidFill>
                  <a:srgbClr val="666633"/>
                </a:solidFill>
              </a:rPr>
              <a:t>ವಿಕ್ಟೋರಿಯಾ</a:t>
            </a:r>
            <a:r>
              <a:rPr lang="en-IN" b="1" dirty="0" smtClean="0">
                <a:solidFill>
                  <a:srgbClr val="666633"/>
                </a:solidFill>
              </a:rPr>
              <a:t> </a:t>
            </a:r>
            <a:r>
              <a:rPr lang="en-IN" b="1" dirty="0" err="1" smtClean="0">
                <a:solidFill>
                  <a:srgbClr val="666633"/>
                </a:solidFill>
              </a:rPr>
              <a:t>ಸರೋವರ</a:t>
            </a:r>
            <a:r>
              <a:rPr lang="en-IN" b="1" dirty="0" smtClean="0">
                <a:solidFill>
                  <a:srgbClr val="666633"/>
                </a:solidFill>
              </a:rPr>
              <a:t> </a:t>
            </a:r>
            <a:r>
              <a:rPr lang="en-IN" b="1" dirty="0" err="1" smtClean="0">
                <a:solidFill>
                  <a:srgbClr val="666633"/>
                </a:solidFill>
              </a:rPr>
              <a:t>ಆಫ್ರಿಕಾದ</a:t>
            </a:r>
            <a:r>
              <a:rPr lang="en-IN" b="1" dirty="0" smtClean="0">
                <a:solidFill>
                  <a:srgbClr val="666633"/>
                </a:solidFill>
              </a:rPr>
              <a:t> </a:t>
            </a:r>
            <a:r>
              <a:rPr lang="en-IN" b="1" dirty="0" err="1" smtClean="0">
                <a:solidFill>
                  <a:srgbClr val="666633"/>
                </a:solidFill>
              </a:rPr>
              <a:t>ಬಹು</a:t>
            </a:r>
            <a:r>
              <a:rPr lang="en-IN" b="1" dirty="0" smtClean="0">
                <a:solidFill>
                  <a:srgbClr val="666633"/>
                </a:solidFill>
              </a:rPr>
              <a:t> </a:t>
            </a:r>
            <a:r>
              <a:rPr lang="en-IN" b="1" dirty="0" err="1" smtClean="0">
                <a:solidFill>
                  <a:srgbClr val="666633"/>
                </a:solidFill>
              </a:rPr>
              <a:t>ದೊಡ್ಡ</a:t>
            </a:r>
            <a:r>
              <a:rPr lang="en-IN" b="1" dirty="0" smtClean="0">
                <a:solidFill>
                  <a:srgbClr val="666633"/>
                </a:solidFill>
              </a:rPr>
              <a:t> </a:t>
            </a:r>
            <a:r>
              <a:rPr lang="en-IN" b="1" dirty="0" err="1" smtClean="0">
                <a:solidFill>
                  <a:srgbClr val="666633"/>
                </a:solidFill>
              </a:rPr>
              <a:t>ಸರೋವರ</a:t>
            </a:r>
            <a:r>
              <a:rPr lang="en-IN" b="1" dirty="0" smtClean="0">
                <a:solidFill>
                  <a:srgbClr val="666633"/>
                </a:solidFill>
              </a:rPr>
              <a:t>.(69481 </a:t>
            </a:r>
            <a:r>
              <a:rPr lang="en-IN" b="1" dirty="0" err="1" smtClean="0">
                <a:solidFill>
                  <a:srgbClr val="666633"/>
                </a:solidFill>
              </a:rPr>
              <a:t>ಚ.ಕಿ.ಮೀ</a:t>
            </a:r>
            <a:r>
              <a:rPr lang="en-IN" b="1" dirty="0" smtClean="0">
                <a:solidFill>
                  <a:srgbClr val="666633"/>
                </a:solidFill>
              </a:rPr>
              <a:t>.)</a:t>
            </a:r>
            <a:endParaRPr lang="en-IN" b="1" dirty="0">
              <a:solidFill>
                <a:srgbClr val="66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666633"/>
                </a:solidFill>
              </a:rPr>
              <a:t>ಪರ್ವತಗಳು</a:t>
            </a:r>
            <a:endParaRPr lang="en-IN" b="1" dirty="0">
              <a:solidFill>
                <a:srgbClr val="6666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err="1" smtClean="0"/>
              <a:t>ಅಟ್ಲಾಸ್</a:t>
            </a:r>
            <a:r>
              <a:rPr lang="en-IN" b="1" dirty="0" smtClean="0"/>
              <a:t> </a:t>
            </a:r>
            <a:r>
              <a:rPr lang="en-IN" b="1" dirty="0" err="1" smtClean="0"/>
              <a:t>ಸರಣಿ</a:t>
            </a:r>
            <a:r>
              <a:rPr lang="en-IN" b="1" dirty="0" smtClean="0"/>
              <a:t>- </a:t>
            </a:r>
            <a:r>
              <a:rPr lang="en-IN" b="1" dirty="0" err="1" smtClean="0"/>
              <a:t>ಮಡಿಕೆ</a:t>
            </a:r>
            <a:r>
              <a:rPr lang="en-IN" b="1" dirty="0" smtClean="0"/>
              <a:t> </a:t>
            </a:r>
            <a:r>
              <a:rPr lang="en-IN" b="1" dirty="0" err="1" smtClean="0"/>
              <a:t>ಪರ್ವತ-ಮೌಂಟ್</a:t>
            </a:r>
            <a:r>
              <a:rPr lang="en-IN" b="1" dirty="0" smtClean="0"/>
              <a:t> </a:t>
            </a:r>
            <a:r>
              <a:rPr lang="en-IN" b="1" dirty="0" err="1" smtClean="0"/>
              <a:t>ಟಾಬ್ಕಲ್</a:t>
            </a:r>
            <a:r>
              <a:rPr lang="en-IN" b="1" dirty="0" smtClean="0"/>
              <a:t> </a:t>
            </a:r>
            <a:r>
              <a:rPr lang="en-IN" b="1" dirty="0" err="1" smtClean="0"/>
              <a:t>ಇಲ್ಲಿನ</a:t>
            </a:r>
            <a:r>
              <a:rPr lang="en-IN" b="1" dirty="0" smtClean="0"/>
              <a:t> </a:t>
            </a:r>
            <a:r>
              <a:rPr lang="en-IN" b="1" dirty="0" err="1" smtClean="0"/>
              <a:t>ಎತ್ತರ</a:t>
            </a:r>
            <a:r>
              <a:rPr lang="en-IN" b="1" dirty="0" smtClean="0"/>
              <a:t> </a:t>
            </a:r>
            <a:r>
              <a:rPr lang="en-IN" b="1" dirty="0" err="1" smtClean="0"/>
              <a:t>ಶಿಖರ</a:t>
            </a:r>
            <a:r>
              <a:rPr lang="en-IN" b="1" dirty="0" smtClean="0"/>
              <a:t>.</a:t>
            </a:r>
            <a:endParaRPr lang="en-I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00"/>
            <a:ext cx="85343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/>
              <a:t>ಡ್ರೇಕನ್ಸ್ ಬರ್ಗ್ ಪರ್ವತಗಳು: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n-IN" b="1" dirty="0" smtClean="0"/>
              <a:t>ಆಫ್ರಿಕದ </a:t>
            </a:r>
            <a:r>
              <a:rPr lang="kn-IN" b="1" dirty="0"/>
              <a:t>ಆಗ್ನೇಯ ಸಮುದ್ರ ತೀರದ ಉದ್ದಕ್ಕೂ ಇವು ಹಬ್ಬಿವೆ. </a:t>
            </a:r>
            <a:endParaRPr lang="en-IN" b="1" dirty="0" smtClean="0"/>
          </a:p>
          <a:p>
            <a:endParaRPr lang="en-IN" b="1" dirty="0"/>
          </a:p>
          <a:p>
            <a:r>
              <a:rPr lang="kn-IN" b="1" dirty="0" smtClean="0"/>
              <a:t>ಇವು </a:t>
            </a:r>
            <a:r>
              <a:rPr lang="kn-IN" b="1" dirty="0"/>
              <a:t>ಹೆಸರಿಗಷ್ಟೇ ಪರ್ವತಗಳು. </a:t>
            </a:r>
            <a:endParaRPr lang="en-IN" b="1" dirty="0" smtClean="0"/>
          </a:p>
          <a:p>
            <a:endParaRPr lang="en-IN" b="1" dirty="0"/>
          </a:p>
          <a:p>
            <a:r>
              <a:rPr lang="kn-IN" b="1" dirty="0" smtClean="0"/>
              <a:t>ಪೀಠ </a:t>
            </a:r>
            <a:r>
              <a:rPr lang="kn-IN" b="1" dirty="0"/>
              <a:t>ಭೂಮಿಗಳ ಓರೆಯಾದ ಅಂಚುಗಳಾಗಿವೆ.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08945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0000"/>
                </a:solidFill>
              </a:rPr>
              <a:t>ಕಿಲಿಮಾಂಜರೊ ಪರ್ವತಗಳು: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n-IN" b="1" dirty="0">
                <a:solidFill>
                  <a:srgbClr val="FF0066"/>
                </a:solidFill>
              </a:rPr>
              <a:t>ಈ ಪರ್ವತ ಶ್ರೇಣಿಯು ಆಫ್ರಿಕದ ಪೂರ್ವ ಭಾಗದಲ್ಲಿದೆ. </a:t>
            </a:r>
            <a:endParaRPr lang="en-IN" b="1" dirty="0" smtClean="0">
              <a:solidFill>
                <a:srgbClr val="FF0066"/>
              </a:solidFill>
            </a:endParaRPr>
          </a:p>
          <a:p>
            <a:r>
              <a:rPr lang="kn-IN" b="1" dirty="0" smtClean="0">
                <a:solidFill>
                  <a:srgbClr val="FF0066"/>
                </a:solidFill>
              </a:rPr>
              <a:t>ಇದು </a:t>
            </a:r>
            <a:r>
              <a:rPr lang="kn-IN" b="1" dirty="0">
                <a:solidFill>
                  <a:srgbClr val="FF0066"/>
                </a:solidFill>
              </a:rPr>
              <a:t>ಆಫ್ರಿಕ ಖಂಡದ ಅತ್ಯಂತ ಎತ್ತರವಾದ ಶಿಖರವನ್ನು ಹೊಂದಿದೆ. </a:t>
            </a:r>
            <a:endParaRPr lang="en-IN" b="1" dirty="0" smtClean="0">
              <a:solidFill>
                <a:srgbClr val="FF0066"/>
              </a:solidFill>
            </a:endParaRPr>
          </a:p>
          <a:p>
            <a:r>
              <a:rPr lang="kn-IN" b="1" dirty="0" smtClean="0">
                <a:solidFill>
                  <a:srgbClr val="FF0066"/>
                </a:solidFill>
              </a:rPr>
              <a:t>ಅದರ </a:t>
            </a:r>
            <a:r>
              <a:rPr lang="kn-IN" b="1" dirty="0">
                <a:solidFill>
                  <a:srgbClr val="FF0066"/>
                </a:solidFill>
              </a:rPr>
              <a:t>ಎತ್ತರ 5,895 ಮೀಟರುಗಳು </a:t>
            </a:r>
            <a:endParaRPr lang="en-IN" b="1" dirty="0" smtClean="0">
              <a:solidFill>
                <a:srgbClr val="FF0066"/>
              </a:solidFill>
            </a:endParaRPr>
          </a:p>
          <a:p>
            <a:r>
              <a:rPr lang="kn-IN" b="1" dirty="0" smtClean="0">
                <a:solidFill>
                  <a:srgbClr val="FF0066"/>
                </a:solidFill>
              </a:rPr>
              <a:t>ಇದು </a:t>
            </a:r>
            <a:r>
              <a:rPr lang="kn-IN" b="1" dirty="0">
                <a:solidFill>
                  <a:srgbClr val="FF0066"/>
                </a:solidFill>
              </a:rPr>
              <a:t>ಸಮಭಾಜಕ ವೃತ್ತದ ಸಮೀಪ ಇದ್ದರೂ ಇದರ ಶಿಖರವು ಯಾವಾಗಲೂ ಹಿಮದಿಂದ ಆವರಿಸಿದೆ. ಅದಕ್ಕೆ ಕಾರಣ ಅದರ ಎತ್ತರ.</a:t>
            </a:r>
            <a:endParaRPr lang="en-IN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7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28600"/>
            <a:ext cx="4038600" cy="5897563"/>
          </a:xfrm>
        </p:spPr>
        <p:txBody>
          <a:bodyPr/>
          <a:lstStyle/>
          <a:p>
            <a:r>
              <a:rPr lang="en-IN" dirty="0" err="1" smtClean="0"/>
              <a:t>ಆಫ್ರಿಕಾದ</a:t>
            </a:r>
            <a:r>
              <a:rPr lang="en-IN" dirty="0" smtClean="0"/>
              <a:t> </a:t>
            </a:r>
            <a:r>
              <a:rPr lang="en-IN" dirty="0" err="1" smtClean="0"/>
              <a:t>ಎತ್ತರದ</a:t>
            </a:r>
            <a:r>
              <a:rPr lang="en-IN" dirty="0" smtClean="0"/>
              <a:t> </a:t>
            </a:r>
            <a:r>
              <a:rPr lang="en-IN" dirty="0" err="1" smtClean="0"/>
              <a:t>ಶಿಖರ</a:t>
            </a:r>
            <a:r>
              <a:rPr lang="en-IN" dirty="0" smtClean="0"/>
              <a:t> </a:t>
            </a:r>
            <a:r>
              <a:rPr lang="en-IN" dirty="0" err="1" smtClean="0"/>
              <a:t>ಮೌಂಟ್</a:t>
            </a:r>
            <a:r>
              <a:rPr lang="en-IN" dirty="0" smtClean="0"/>
              <a:t> </a:t>
            </a:r>
            <a:r>
              <a:rPr lang="en-IN" dirty="0" err="1" smtClean="0"/>
              <a:t>ಕಿಲಿಮಾಂಜರೊ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5745163"/>
          </a:xfrm>
        </p:spPr>
        <p:txBody>
          <a:bodyPr/>
          <a:lstStyle/>
          <a:p>
            <a:r>
              <a:rPr lang="en-IN" dirty="0" err="1" smtClean="0"/>
              <a:t>ಅತ್ಯಂತ</a:t>
            </a:r>
            <a:r>
              <a:rPr lang="en-IN" dirty="0" smtClean="0"/>
              <a:t> </a:t>
            </a:r>
            <a:r>
              <a:rPr lang="en-IN" dirty="0" err="1" smtClean="0"/>
              <a:t>ತಗ್ಗು</a:t>
            </a:r>
            <a:r>
              <a:rPr lang="en-IN" dirty="0" smtClean="0"/>
              <a:t> </a:t>
            </a:r>
            <a:r>
              <a:rPr lang="en-IN" dirty="0" err="1" smtClean="0"/>
              <a:t>ಪ್ರದೇಶ</a:t>
            </a:r>
            <a:r>
              <a:rPr lang="en-IN" dirty="0" smtClean="0"/>
              <a:t> </a:t>
            </a:r>
            <a:r>
              <a:rPr lang="en-IN" dirty="0" err="1" smtClean="0"/>
              <a:t>ಅಸಲ</a:t>
            </a:r>
            <a:r>
              <a:rPr lang="en-IN" dirty="0" smtClean="0"/>
              <a:t> </a:t>
            </a:r>
            <a:r>
              <a:rPr lang="en-IN" dirty="0" err="1" smtClean="0"/>
              <a:t>ಸರೋವರ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57400"/>
            <a:ext cx="4419600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22764"/>
            <a:ext cx="4343400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66"/>
                </a:solidFill>
              </a:rPr>
              <a:t>ಸೂಯೇಜ್</a:t>
            </a:r>
            <a:r>
              <a:rPr lang="en-IN" b="1" dirty="0" smtClean="0">
                <a:solidFill>
                  <a:srgbClr val="FF0066"/>
                </a:solidFill>
              </a:rPr>
              <a:t> </a:t>
            </a:r>
            <a:r>
              <a:rPr lang="en-IN" b="1" dirty="0" err="1" smtClean="0">
                <a:solidFill>
                  <a:srgbClr val="FF0066"/>
                </a:solidFill>
              </a:rPr>
              <a:t>ಭೂಕಂಠ</a:t>
            </a:r>
            <a:endParaRPr lang="en-IN" b="1" dirty="0">
              <a:solidFill>
                <a:srgbClr val="FF0066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6481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kn-IN" b="1" dirty="0">
                <a:solidFill>
                  <a:srgbClr val="00CCFF"/>
                </a:solidFill>
              </a:rPr>
              <a:t>ಎರಡು ವಿಶಾಲವಾದ ಭೂಭಾಗಗಳನ್ನು ಕೂಡಿಸುವ ಮತ್ತು ಎರಡು ಜಲರಾಶಿಗಳನ್ನು ಪ್ರತ್ಯೇಕಿಸುವ ಕಿರಿದಾದ ಭೂಭಾಗವೇ “ಭೂಕಂಠ”. ಸೂಯೇಜ್ ಭೂಕಂಠ ಪ್ರಖ್ಯಾತವಾದುದು.</a:t>
            </a:r>
            <a:endParaRPr lang="en-IN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66"/>
                </a:solidFill>
              </a:rPr>
              <a:t>ಆಫ್ರಿಕಾ</a:t>
            </a:r>
            <a:r>
              <a:rPr lang="en-IN" b="1" dirty="0" smtClean="0">
                <a:solidFill>
                  <a:srgbClr val="FF0066"/>
                </a:solidFill>
              </a:rPr>
              <a:t> </a:t>
            </a:r>
            <a:r>
              <a:rPr lang="en-IN" b="1" dirty="0" err="1" smtClean="0">
                <a:solidFill>
                  <a:srgbClr val="FF0066"/>
                </a:solidFill>
              </a:rPr>
              <a:t>ಖಂಡದ</a:t>
            </a:r>
            <a:r>
              <a:rPr lang="en-IN" b="1" dirty="0" smtClean="0">
                <a:solidFill>
                  <a:srgbClr val="FF0066"/>
                </a:solidFill>
              </a:rPr>
              <a:t> </a:t>
            </a:r>
            <a:r>
              <a:rPr lang="en-IN" b="1" dirty="0" err="1" smtClean="0">
                <a:solidFill>
                  <a:srgbClr val="FF0066"/>
                </a:solidFill>
              </a:rPr>
              <a:t>ವಿಶೇಷತೆಗಳು</a:t>
            </a:r>
            <a:endParaRPr lang="en-IN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n-IN" dirty="0"/>
              <a:t>ಆಫ್ರಿಕ ಖಂಡವು ಏಷ್ಯಾದ ನಂತರ ಪ್ರಪಂಚದ ಎರಡನೆಯ ಅತ್ಯಂತ ದೊಡ್ಡ ಖಂಡವಾಗಿದೆ. </a:t>
            </a:r>
            <a:endParaRPr lang="en-IN" dirty="0" smtClean="0"/>
          </a:p>
          <a:p>
            <a:r>
              <a:rPr lang="kn-IN" dirty="0" smtClean="0"/>
              <a:t>ಇದು </a:t>
            </a:r>
            <a:r>
              <a:rPr lang="kn-IN" dirty="0"/>
              <a:t>ಜನ ಸಂಖ್ಯೆಯಲ್ಲಿ ಎರಡನೆಯ ಸ್ಥಾನದಲ್ಲಿದೆ. </a:t>
            </a:r>
            <a:endParaRPr lang="en-IN" dirty="0" smtClean="0"/>
          </a:p>
          <a:p>
            <a:r>
              <a:rPr lang="kn-IN" dirty="0" smtClean="0"/>
              <a:t>ಆಫ್ರಿಕ </a:t>
            </a:r>
            <a:r>
              <a:rPr lang="kn-IN" dirty="0"/>
              <a:t>52 ದೇಶಗಳನ್ನು ಹೊಂದಿದೆ.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52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"/>
            <a:ext cx="4038600" cy="5821363"/>
          </a:xfrm>
        </p:spPr>
        <p:txBody>
          <a:bodyPr>
            <a:normAutofit fontScale="92500" lnSpcReduction="20000"/>
          </a:bodyPr>
          <a:lstStyle/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"/>
            <a:ext cx="4495800" cy="6477000"/>
          </a:xfrm>
        </p:spPr>
        <p:txBody>
          <a:bodyPr>
            <a:normAutofit fontScale="92500" lnSpcReduction="20000"/>
          </a:bodyPr>
          <a:lstStyle/>
          <a:p>
            <a:r>
              <a:rPr lang="kn-IN" b="1" dirty="0"/>
              <a:t>ಸೂಯೇಜ್ ಭೂಕಂಠವು ಮೆಡಿಟರೇನಿಯನ್ ಸಮುದ್ರ ಮತ್ತು ಕೆಂಪು ಸಮುದ್ರಗಳ ನಡುವಣ ಕಿರಿದಾದ ಭೂಭಾಗವಾಗಿದೆ</a:t>
            </a:r>
            <a:r>
              <a:rPr lang="kn-IN" b="1" dirty="0" smtClean="0"/>
              <a:t>.</a:t>
            </a:r>
            <a:endParaRPr lang="en-IN" b="1" dirty="0" smtClean="0"/>
          </a:p>
          <a:p>
            <a:r>
              <a:rPr lang="kn-IN" b="1" dirty="0" smtClean="0"/>
              <a:t> </a:t>
            </a:r>
            <a:r>
              <a:rPr lang="kn-IN" b="1" dirty="0"/>
              <a:t>ಅದು ಆಫ್ರಿಕ ಮತ್ತು ಏಷ್ಯಾ ಖಂಡಗಳನ್ನು ಸೇರಿಸುವಂತಾದ್ದು. </a:t>
            </a:r>
            <a:endParaRPr lang="en-IN" b="1" dirty="0" smtClean="0"/>
          </a:p>
          <a:p>
            <a:r>
              <a:rPr lang="kn-IN" b="1" dirty="0" smtClean="0"/>
              <a:t>ಪ್ರಸ್ತುತ </a:t>
            </a:r>
            <a:r>
              <a:rPr lang="kn-IN" b="1" dirty="0"/>
              <a:t>ಆಫ್ರಿಕ ಖಂಡದ ದೇಶಗಳಲ್ಲಿ ಒಂದಾದ </a:t>
            </a:r>
            <a:r>
              <a:rPr lang="en-IN" b="1" dirty="0" err="1" smtClean="0"/>
              <a:t>ಈಜಿಪ್ತ</a:t>
            </a:r>
            <a:r>
              <a:rPr lang="en-IN" b="1" dirty="0" smtClean="0"/>
              <a:t> </a:t>
            </a:r>
            <a:r>
              <a:rPr lang="kn-IN" b="1" dirty="0" smtClean="0"/>
              <a:t>ದೇಶಕ್ಕೆ </a:t>
            </a:r>
            <a:r>
              <a:rPr lang="kn-IN" b="1" dirty="0"/>
              <a:t>ಈ ಭೂಕಂಠ ಭಾಗವು ಸೇರಿದೆ ಮತ್ತು </a:t>
            </a:r>
            <a:endParaRPr lang="en-IN" b="1" dirty="0" smtClean="0"/>
          </a:p>
          <a:p>
            <a:r>
              <a:rPr lang="kn-IN" b="1" dirty="0" smtClean="0"/>
              <a:t>ಆಫ್ರಿಕದ </a:t>
            </a:r>
            <a:r>
              <a:rPr lang="kn-IN" b="1" dirty="0"/>
              <a:t>ಈಶಾನ್ಯ ಭಾಗದಲ್ಲಿದೆ. ಅದನ್ನು ಸೂಯೇಜ್ ಕಾಲುವೆ ನಿರ್ಮಿಸಲು ತೋಡಲಾಗಿದೆ.</a:t>
            </a:r>
            <a:endParaRPr lang="en-IN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95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07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"/>
            <a:ext cx="4038600" cy="5897563"/>
          </a:xfrm>
        </p:spPr>
        <p:txBody>
          <a:bodyPr>
            <a:normAutofit fontScale="92500" lnSpcReduction="10000"/>
          </a:bodyPr>
          <a:lstStyle/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"/>
            <a:ext cx="4343400" cy="6400799"/>
          </a:xfrm>
        </p:spPr>
        <p:txBody>
          <a:bodyPr>
            <a:normAutofit fontScale="92500" lnSpcReduction="10000"/>
          </a:bodyPr>
          <a:lstStyle/>
          <a:p>
            <a:r>
              <a:rPr lang="kn-IN" b="1" dirty="0">
                <a:solidFill>
                  <a:srgbClr val="FF0066"/>
                </a:solidFill>
              </a:rPr>
              <a:t>ಈ ಕಾಲುವೆ ಅಸಾಧಾರಣ ಮಾನವ ನಿರ್ಮಿತವಾದುದು ಮತ್ತು ಅದು ಮೆಡಿಟರೇನಿಯನ್ ಸಮುದ್ರ ಮತ್ತು ಕೆಂಪು ಸಮುದ್ರಗಳನ್ನು ಸಂಪರ್ಕಿಸುತ್ತದೆ. </a:t>
            </a:r>
            <a:endParaRPr lang="en-IN" b="1" dirty="0" smtClean="0">
              <a:solidFill>
                <a:srgbClr val="FF0066"/>
              </a:solidFill>
            </a:endParaRPr>
          </a:p>
          <a:p>
            <a:r>
              <a:rPr lang="kn-IN" b="1" dirty="0" smtClean="0">
                <a:solidFill>
                  <a:srgbClr val="FF0066"/>
                </a:solidFill>
              </a:rPr>
              <a:t>ಇದು </a:t>
            </a:r>
            <a:r>
              <a:rPr lang="kn-IN" b="1" dirty="0">
                <a:solidFill>
                  <a:srgbClr val="FF0066"/>
                </a:solidFill>
              </a:rPr>
              <a:t>ಪ್ರಪಂಚದಲ್ಲೇ ಹೆಚ್ಚು ಹಡಗು ಸಂಚರಿಸುವ ಪ್ರಮುಖ ಸಾಗರ ಮಾರ್ಗವಾಗಿದ್ದು ಯೂರೋಪ್ ಮತ್ತು ಏಷ್ಯಾಗಳನ್ನು ಕಡಿಮೆ </a:t>
            </a:r>
            <a:r>
              <a:rPr lang="kn-IN" b="1" dirty="0" smtClean="0">
                <a:solidFill>
                  <a:srgbClr val="FF0066"/>
                </a:solidFill>
              </a:rPr>
              <a:t>ಅಂತರದಿ</a:t>
            </a:r>
            <a:r>
              <a:rPr lang="en-IN" b="1" dirty="0" smtClean="0">
                <a:solidFill>
                  <a:srgbClr val="FF0066"/>
                </a:solidFill>
              </a:rPr>
              <a:t>ಂ</a:t>
            </a:r>
            <a:r>
              <a:rPr lang="kn-IN" b="1" dirty="0" smtClean="0">
                <a:solidFill>
                  <a:srgbClr val="FF0066"/>
                </a:solidFill>
              </a:rPr>
              <a:t>ದ </a:t>
            </a:r>
            <a:r>
              <a:rPr lang="kn-IN" b="1" dirty="0">
                <a:solidFill>
                  <a:srgbClr val="FF0066"/>
                </a:solidFill>
              </a:rPr>
              <a:t>ಸಂಪರ್ಕಿಸುತ್ತದೆ.</a:t>
            </a:r>
            <a:endParaRPr lang="en-IN" b="1" dirty="0">
              <a:solidFill>
                <a:srgbClr val="FF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708"/>
            <a:ext cx="4495800" cy="66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5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66"/>
                </a:solidFill>
              </a:rPr>
              <a:t>ಜಲಸಂಪನ್ಮೂಲಗಳು</a:t>
            </a:r>
            <a:endParaRPr lang="en-IN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/>
          </a:bodyPr>
          <a:lstStyle/>
          <a:p>
            <a:r>
              <a:rPr lang="kn-IN" b="1" dirty="0">
                <a:solidFill>
                  <a:srgbClr val="800000"/>
                </a:solidFill>
              </a:rPr>
              <a:t>ಆಫ್ರಿಕ ಖಂಡವು ನಾಲ್ಕು ಪ್ರಮುಖ ನದಿಗಳನ್ನು ಹೊಂದಿದೆ. ಅವುಗಳೆಂದರೆ - ನೈಲ್, ಕಾಂಗೊ (ಜೈರೆ), ನೈಜರ್ ಮತ್ತು ಜಾ಼ಂಬೆಜಿ ನದಿಗಳು</a:t>
            </a:r>
          </a:p>
          <a:p>
            <a:r>
              <a:rPr lang="kn-IN" b="1" dirty="0" smtClean="0">
                <a:solidFill>
                  <a:srgbClr val="800000"/>
                </a:solidFill>
              </a:rPr>
              <a:t>.</a:t>
            </a:r>
            <a:endParaRPr lang="en-IN" b="1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>
            <a:normAutofit/>
          </a:bodyPr>
          <a:lstStyle/>
          <a:p>
            <a:r>
              <a:rPr lang="kn-IN" b="1" dirty="0">
                <a:solidFill>
                  <a:srgbClr val="FF3300"/>
                </a:solidFill>
              </a:rPr>
              <a:t>ಆಫ್ರಿಕದ ಇತರ ಮಹತ್ವದ ನದಿಗಳೆಂದರೆ: ಸೆನೆಗಲ್, ಆರೆಂಜ್ ಮತ್ತು ಲಿಂಪೋಪೋಗಳಾಗಿವೆ</a:t>
            </a:r>
            <a:endParaRPr lang="en-IN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3300"/>
                </a:solidFill>
              </a:rPr>
              <a:t>ನೈಲ್ ನದಿ</a:t>
            </a:r>
            <a:endParaRPr lang="en-IN" b="1" dirty="0">
              <a:solidFill>
                <a:srgbClr val="FF33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686800" cy="5334000"/>
          </a:xfrm>
        </p:spPr>
      </p:pic>
    </p:spTree>
    <p:extLst>
      <p:ext uri="{BB962C8B-B14F-4D97-AF65-F5344CB8AC3E}">
        <p14:creationId xmlns:p14="http://schemas.microsoft.com/office/powerpoint/2010/main" val="14021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229600" cy="6248400"/>
          </a:xfrm>
        </p:spPr>
        <p:txBody>
          <a:bodyPr>
            <a:normAutofit fontScale="92500" lnSpcReduction="10000"/>
          </a:bodyPr>
          <a:lstStyle/>
          <a:p>
            <a:r>
              <a:rPr lang="kn-IN" b="1" dirty="0">
                <a:solidFill>
                  <a:srgbClr val="006600"/>
                </a:solidFill>
              </a:rPr>
              <a:t>ನೈಲ್ ನದಿಯು ಜಗತ್ತಿನ ಅತ್ಯಂತ ಉದ್ದವಾದ ನದಿ</a:t>
            </a:r>
            <a:r>
              <a:rPr lang="kn-IN" b="1" dirty="0" smtClean="0">
                <a:solidFill>
                  <a:srgbClr val="006600"/>
                </a:solidFill>
              </a:rPr>
              <a:t>.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 </a:t>
            </a:r>
            <a:r>
              <a:rPr lang="kn-IN" b="1" dirty="0">
                <a:solidFill>
                  <a:srgbClr val="006600"/>
                </a:solidFill>
              </a:rPr>
              <a:t>ಇದು 6,650 ಕಿ.ಮೀ ಉದ್ದ ಹರಿಯುತ್ತದೆ</a:t>
            </a:r>
            <a:r>
              <a:rPr lang="kn-IN" b="1" dirty="0" smtClean="0">
                <a:solidFill>
                  <a:srgbClr val="006600"/>
                </a:solidFill>
              </a:rPr>
              <a:t>.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 </a:t>
            </a:r>
            <a:r>
              <a:rPr lang="kn-IN" b="1" dirty="0">
                <a:solidFill>
                  <a:srgbClr val="006600"/>
                </a:solidFill>
              </a:rPr>
              <a:t>ವಿಕ್ಟೋರಿಯ ಸರೋವರದಲ್ಲಿ ನೈಲ್‌ನದಿಯಾಗಿ ಉಗಮಗೊಂಡು ಸಹರಾ ಮರುಭೂಮಿಯಗುಂಟ ಉತ್ತರಾಭಿಮುಖವಾಗಿ ಹರಿದು ಮೆಡಿಟರೇನಿಯನ್ ಸಮುದ್ರದಲ್ಲಿ ಸಂಗಮಗೊಳ್ಳುತ್ತದೆ. 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ನೈಲ್‌ನದಿಯ </a:t>
            </a:r>
            <a:r>
              <a:rPr lang="kn-IN" b="1" dirty="0">
                <a:solidFill>
                  <a:srgbClr val="006600"/>
                </a:solidFill>
              </a:rPr>
              <a:t>ಬಯಲೂ ಅತ್ಯಂತ ಫಲವತ್ತಾಗಿದೆ. 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ಸಹಸ್ರಾರು </a:t>
            </a:r>
            <a:r>
              <a:rPr lang="kn-IN" b="1" dirty="0">
                <a:solidFill>
                  <a:srgbClr val="006600"/>
                </a:solidFill>
              </a:rPr>
              <a:t>ಜನರ ಬದುಕಿಗೆ ನೆರವಾಗಿದ್ದು, ಜನರು ಅದರ ನೀರನ್ನು ನೀರಾವರಿಗಾಗಿ ಬಳಸುತ್ತಾ ಜೀವನ ಸಾಗಿಸುತ್ತಿದ್ದಾರೆ.</a:t>
            </a:r>
            <a:endParaRPr lang="en-IN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10000"/>
          </a:bodyPr>
          <a:lstStyle/>
          <a:p>
            <a:r>
              <a:rPr lang="kn-IN" b="1" dirty="0">
                <a:solidFill>
                  <a:srgbClr val="006600"/>
                </a:solidFill>
              </a:rPr>
              <a:t>ಅಲ್-ಗಜಲ್ ಎಂಬುದು ಎಡದಂಡೆಯ ಉಪನದಿ ಮತ್ತು ಸೂಬತ್, ನೀಲಿನೈಲ್ ಮತ್ತು ಅಟ್ಬಾರ ಎಂಬುವವು ಬಲದಂಡೆಯ ಉಪನದಿಗಳು.</a:t>
            </a:r>
          </a:p>
          <a:p>
            <a:r>
              <a:rPr lang="kn-IN" b="1" dirty="0">
                <a:solidFill>
                  <a:srgbClr val="006600"/>
                </a:solidFill>
              </a:rPr>
              <a:t>ನೀಲಿ ನೈಲ್ ನದಿಯು ಥಾನಾ ಸರೋವರದಲ್ಲಿ (ಇಥಿಯೋಪಿಯ) ಉಗಮ ಹೊಂದುತ್ತದೆ ಮತ್ತು ಕಾರ್ಟೂಮ್ ಎಂಬಲ್ಲಿ ಬಿಳಿ ನೈಲ್ ನದಿಯನ್ನು ಕೂಡಿಕೊಳ್ಳುತ್ತದೆ. 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ನೈಲ್ </a:t>
            </a:r>
            <a:r>
              <a:rPr lang="kn-IN" b="1" dirty="0">
                <a:solidFill>
                  <a:srgbClr val="006600"/>
                </a:solidFill>
              </a:rPr>
              <a:t>ನದಿಯು ಪ್ರಪಂಚದಲ್ಲೆ ಪ್ರಸಿದ್ದ ಮುಖಜ ಭೂಮಿಯನ್ನು ನಿರ್ಮಿಸಿದೆ. 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ಈ </a:t>
            </a:r>
            <a:r>
              <a:rPr lang="kn-IN" b="1" dirty="0">
                <a:solidFill>
                  <a:srgbClr val="006600"/>
                </a:solidFill>
              </a:rPr>
              <a:t>ನದಿಗೆ ನಿರ್ಮಿಸಿರುವ ಅಣೆಕಟ್ಟೆಗಳಲ್ಲಿ ಅಸ್ವಾನ್ ಅಣೆಕಟ್ಟೆ ದೊಡ್ಡದು.</a:t>
            </a:r>
            <a:endParaRPr lang="en-IN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6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/>
              <a:t>ಕಾಂಗೋ ನದಿ: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n-IN" b="1" dirty="0" smtClean="0">
                <a:solidFill>
                  <a:srgbClr val="FF3300"/>
                </a:solidFill>
              </a:rPr>
              <a:t>ಕಾಂಗೋ </a:t>
            </a:r>
            <a:r>
              <a:rPr lang="kn-IN" b="1" dirty="0">
                <a:solidFill>
                  <a:srgbClr val="FF3300"/>
                </a:solidFill>
              </a:rPr>
              <a:t>ಅಥವಾ ಜೈರೆ ನದಿಯು ಆಫ್ರಿಕದ ಎರಡನೆಯ ಉದ್ದವಾದ ನದಿ. </a:t>
            </a:r>
            <a:endParaRPr lang="en-IN" b="1" dirty="0" smtClean="0">
              <a:solidFill>
                <a:srgbClr val="FF3300"/>
              </a:solidFill>
            </a:endParaRPr>
          </a:p>
          <a:p>
            <a:r>
              <a:rPr lang="kn-IN" b="1" dirty="0" smtClean="0">
                <a:solidFill>
                  <a:srgbClr val="FF3300"/>
                </a:solidFill>
              </a:rPr>
              <a:t>ಆಫ್ರಿಕದ </a:t>
            </a:r>
            <a:r>
              <a:rPr lang="kn-IN" b="1" dirty="0">
                <a:solidFill>
                  <a:srgbClr val="FF3300"/>
                </a:solidFill>
              </a:rPr>
              <a:t>ಜನ ಈ ನದಿಯನ್ನು ವಿವಿಧ ಹೆಸರುಗಳಿಂದ ಕರೆಯುತ್ತಾರೆ. </a:t>
            </a:r>
            <a:endParaRPr lang="en-IN" b="1" dirty="0" smtClean="0">
              <a:solidFill>
                <a:srgbClr val="FF3300"/>
              </a:solidFill>
            </a:endParaRPr>
          </a:p>
          <a:p>
            <a:r>
              <a:rPr lang="kn-IN" b="1" dirty="0" smtClean="0">
                <a:solidFill>
                  <a:srgbClr val="FF3300"/>
                </a:solidFill>
              </a:rPr>
              <a:t>ಉಗಮ </a:t>
            </a:r>
            <a:r>
              <a:rPr lang="kn-IN" b="1" dirty="0">
                <a:solidFill>
                  <a:srgbClr val="FF3300"/>
                </a:solidFill>
              </a:rPr>
              <a:t>ಸ್ಥಾನದಲ್ಲಿ ಈ ನದಿಯನ್ನು ಲುಆಪುಲಾ ಎಂದು ಮತ್ತು ಉಳಿದ ಎಲ್ಲ ಕಡೆಗೆ ಲುಆಲಾಬ ಎಂದು ಕರೆಯುತ್ತಾರೆ.</a:t>
            </a:r>
          </a:p>
          <a:p>
            <a:r>
              <a:rPr lang="kn-IN" b="1" dirty="0">
                <a:solidFill>
                  <a:srgbClr val="FF3300"/>
                </a:solidFill>
              </a:rPr>
              <a:t>ಕಾಂಗೋ ನದಿಯು ಸಮಭಾಜಕ ವೃತ್ತಕ್ಕೆ ಸಮೀಪದಲ್ಲಿ ಉಗಮಹೊಂದಿ ಮೊದಲು ಉತ್ತರಕ್ಕೆ, ಅನಂತರ ನೈಋತ್ಯಕ್ಕೆ 4640 ಕಿ.ಮೀ ದೂರ ಹರಿಯುತ್ತ ಅಟ್ಲಾಂಟಿಕ್ ಸಾಗರ ಸೇರುತ್ತದೆ. </a:t>
            </a:r>
            <a:endParaRPr lang="en-IN" b="1" dirty="0" smtClean="0">
              <a:solidFill>
                <a:srgbClr val="FF3300"/>
              </a:solidFill>
            </a:endParaRPr>
          </a:p>
          <a:p>
            <a:r>
              <a:rPr lang="kn-IN" b="1" dirty="0" smtClean="0">
                <a:solidFill>
                  <a:srgbClr val="FF3300"/>
                </a:solidFill>
              </a:rPr>
              <a:t>ಇದು </a:t>
            </a:r>
            <a:r>
              <a:rPr lang="kn-IN" b="1" dirty="0">
                <a:solidFill>
                  <a:srgbClr val="FF3300"/>
                </a:solidFill>
              </a:rPr>
              <a:t>ಆಫ್ರಿಕದ ಮಧ್ಯಭಾಗದಲ್ಲಿ ಸಮಭಾಜಕ ವೃತ್ತದ ಅರಣ್ಯಗಳ ನಡುವೆ ಹರಿಯುತ್ತದೆ. </a:t>
            </a:r>
            <a:endParaRPr lang="en-IN" b="1" dirty="0" smtClean="0">
              <a:solidFill>
                <a:srgbClr val="FF3300"/>
              </a:solidFill>
            </a:endParaRPr>
          </a:p>
          <a:p>
            <a:r>
              <a:rPr lang="kn-IN" b="1" dirty="0" smtClean="0">
                <a:solidFill>
                  <a:srgbClr val="FF3300"/>
                </a:solidFill>
              </a:rPr>
              <a:t>ಪ್ರಸಿದ್ಧ </a:t>
            </a:r>
            <a:r>
              <a:rPr lang="kn-IN" b="1" dirty="0">
                <a:solidFill>
                  <a:srgbClr val="FF3300"/>
                </a:solidFill>
              </a:rPr>
              <a:t>ಲಿವಿಂಗ್‌ಸ್ಟನ್ ಜಲಪಾತವನ್ನು ನಿರ್ಮಿಸುತ್ತದೆ. ಆದರೆ ನದಿ ಮುಖಜ ಭೂಮಿ ಹೊಂದಿಲ್ಲ.</a:t>
            </a:r>
            <a:endParaRPr lang="en-IN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IN" dirty="0" err="1" smtClean="0"/>
              <a:t>ಕಾಂಗೋ</a:t>
            </a:r>
            <a:r>
              <a:rPr lang="en-IN" dirty="0" smtClean="0"/>
              <a:t> </a:t>
            </a:r>
            <a:r>
              <a:rPr lang="en-IN" dirty="0" err="1" smtClean="0"/>
              <a:t>ನದಿ</a:t>
            </a:r>
            <a:r>
              <a:rPr lang="en-IN" dirty="0" smtClean="0"/>
              <a:t>           </a:t>
            </a:r>
            <a:r>
              <a:rPr lang="en-IN" dirty="0" err="1" smtClean="0"/>
              <a:t>ಲಿವಿಂಗ್</a:t>
            </a:r>
            <a:r>
              <a:rPr lang="en-IN" dirty="0" smtClean="0"/>
              <a:t> </a:t>
            </a:r>
            <a:r>
              <a:rPr lang="en-IN" dirty="0" err="1" smtClean="0"/>
              <a:t>ಸ್ಟನ್</a:t>
            </a:r>
            <a:r>
              <a:rPr lang="en-IN" dirty="0" smtClean="0"/>
              <a:t> </a:t>
            </a:r>
            <a:r>
              <a:rPr lang="en-IN" dirty="0" err="1" smtClean="0"/>
              <a:t>ಜಲಪಾತ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219200"/>
            <a:ext cx="3962400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4419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049963"/>
          </a:xfrm>
        </p:spPr>
        <p:txBody>
          <a:bodyPr/>
          <a:lstStyle/>
          <a:p>
            <a:r>
              <a:rPr lang="en-IN" dirty="0" err="1" smtClean="0"/>
              <a:t>ನೈಜರ</a:t>
            </a:r>
            <a:r>
              <a:rPr lang="en-IN" dirty="0" smtClean="0"/>
              <a:t> </a:t>
            </a:r>
            <a:r>
              <a:rPr lang="en-IN" dirty="0" err="1" smtClean="0"/>
              <a:t>ನದಿ</a:t>
            </a:r>
            <a:r>
              <a:rPr lang="en-IN" dirty="0" smtClean="0"/>
              <a:t>- 3ನೇ </a:t>
            </a:r>
            <a:r>
              <a:rPr lang="en-IN" dirty="0" err="1" smtClean="0"/>
              <a:t>ಉದ್ದವಾದ</a:t>
            </a:r>
            <a:r>
              <a:rPr lang="en-IN" dirty="0" smtClean="0"/>
              <a:t> </a:t>
            </a:r>
            <a:r>
              <a:rPr lang="en-IN" dirty="0" err="1" smtClean="0"/>
              <a:t>ನದಿ</a:t>
            </a:r>
            <a:r>
              <a:rPr lang="en-IN" dirty="0" smtClean="0"/>
              <a:t>- </a:t>
            </a:r>
            <a:r>
              <a:rPr lang="en-IN" dirty="0" err="1" smtClean="0"/>
              <a:t>ಉದ್ದ</a:t>
            </a:r>
            <a:r>
              <a:rPr lang="en-IN" dirty="0" smtClean="0"/>
              <a:t> 4000ಕಿ.ಮೀ.</a:t>
            </a:r>
          </a:p>
          <a:p>
            <a:r>
              <a:rPr lang="en-IN" dirty="0" err="1" smtClean="0"/>
              <a:t>ಜಾಂಬೆಜಿ</a:t>
            </a:r>
            <a:r>
              <a:rPr lang="en-IN" dirty="0" smtClean="0"/>
              <a:t> </a:t>
            </a:r>
            <a:r>
              <a:rPr lang="en-IN" dirty="0" err="1" smtClean="0"/>
              <a:t>ನದಿ</a:t>
            </a:r>
            <a:r>
              <a:rPr lang="en-IN" dirty="0" smtClean="0"/>
              <a:t>-</a:t>
            </a:r>
            <a:r>
              <a:rPr lang="en-IN" dirty="0"/>
              <a:t> </a:t>
            </a:r>
            <a:r>
              <a:rPr lang="en-IN" dirty="0" smtClean="0"/>
              <a:t>4ನೇ </a:t>
            </a:r>
            <a:r>
              <a:rPr lang="en-IN" dirty="0" err="1" smtClean="0"/>
              <a:t>ಪ್ರಮುಖವಾದ</a:t>
            </a:r>
            <a:r>
              <a:rPr lang="en-IN" dirty="0" smtClean="0"/>
              <a:t> </a:t>
            </a:r>
            <a:r>
              <a:rPr lang="en-IN" dirty="0" err="1" smtClean="0"/>
              <a:t>ನದಿ</a:t>
            </a:r>
            <a:r>
              <a:rPr lang="en-IN" dirty="0" smtClean="0"/>
              <a:t>- </a:t>
            </a:r>
            <a:r>
              <a:rPr lang="en-IN" dirty="0" err="1" smtClean="0"/>
              <a:t>ವಿಕ್ಟೋರಿಯಾ</a:t>
            </a:r>
            <a:r>
              <a:rPr lang="en-IN" dirty="0" smtClean="0"/>
              <a:t> </a:t>
            </a:r>
            <a:r>
              <a:rPr lang="en-IN" dirty="0" err="1" smtClean="0"/>
              <a:t>ಜಲಪಾತ</a:t>
            </a:r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209800"/>
            <a:ext cx="7724775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9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kn-IN" dirty="0" smtClean="0"/>
              <a:t> </a:t>
            </a:r>
            <a:r>
              <a:rPr lang="kn-IN" b="1" dirty="0">
                <a:solidFill>
                  <a:srgbClr val="FF3300"/>
                </a:solidFill>
              </a:rPr>
              <a:t>ವಾಯುಗುಣ, ಸ್ವಾಭಾವಿಕ ಸಸ್ಯವರ್ಗ ಮತ್ತು ಪ್ರಾಣಿ </a:t>
            </a:r>
            <a:r>
              <a:rPr lang="kn-IN" b="1" dirty="0" smtClean="0">
                <a:solidFill>
                  <a:srgbClr val="FF3300"/>
                </a:solidFill>
              </a:rPr>
              <a:t>ಸಂಪತ್ತು</a:t>
            </a:r>
            <a:endParaRPr lang="en-IN" b="1" dirty="0" smtClean="0">
              <a:solidFill>
                <a:srgbClr val="FF3300"/>
              </a:solidFill>
            </a:endParaRPr>
          </a:p>
          <a:p>
            <a:pPr marL="0" indent="0" algn="ctr">
              <a:buNone/>
            </a:pPr>
            <a:r>
              <a:rPr lang="kn-IN" b="1" dirty="0">
                <a:solidFill>
                  <a:srgbClr val="006600"/>
                </a:solidFill>
              </a:rPr>
              <a:t>ಆಫ್ರಿಕದ ವಾಯುಗುಣದ ಮೇಲೆ ಪ್ರಭಾವ </a:t>
            </a:r>
            <a:r>
              <a:rPr lang="kn-IN" b="1" dirty="0" smtClean="0">
                <a:solidFill>
                  <a:srgbClr val="006600"/>
                </a:solidFill>
              </a:rPr>
              <a:t>ಬೀರು</a:t>
            </a:r>
            <a:r>
              <a:rPr lang="en-IN" b="1" dirty="0" smtClean="0">
                <a:solidFill>
                  <a:srgbClr val="006600"/>
                </a:solidFill>
              </a:rPr>
              <a:t>ವ </a:t>
            </a:r>
            <a:r>
              <a:rPr lang="en-IN" b="1" dirty="0" err="1" smtClean="0">
                <a:solidFill>
                  <a:srgbClr val="006600"/>
                </a:solidFill>
              </a:rPr>
              <a:t>ಅಂಶಗಳು</a:t>
            </a:r>
            <a:endParaRPr lang="en-IN" b="1" dirty="0" smtClean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kn-IN" b="1" dirty="0">
                <a:solidFill>
                  <a:srgbClr val="006600"/>
                </a:solidFill>
              </a:rPr>
              <a:t>ಅತ್ಯಂತ ಉದ್ದ ಮತ್ತು ಅಗಲವನ್ನುಳ್ಳ ಆಫ್ರಿಕ ಖಂಡವು ಉತ್ತರಾರ್ಧಗೋಳ ಮತ್ತು ದಕ್ಷಿಣಾರ್ಧಗೋಳಗಳಲ್ಲಿ ವಿಸ್ತರಿಸಿಕೊಂಡಿದೆ. ಹೀಗಾಗಿ ಇದನ್ನು ಕೇಂದ್ರಸ್ಥಾನ </a:t>
            </a:r>
            <a:r>
              <a:rPr lang="kn-IN" b="1" dirty="0" smtClean="0">
                <a:solidFill>
                  <a:srgbClr val="006600"/>
                </a:solidFill>
              </a:rPr>
              <a:t>ಭೂಖಂಡವೆ</a:t>
            </a:r>
            <a:r>
              <a:rPr lang="en-IN" b="1" dirty="0" smtClean="0">
                <a:solidFill>
                  <a:srgbClr val="006600"/>
                </a:solidFill>
              </a:rPr>
              <a:t>ಂ</a:t>
            </a:r>
            <a:r>
              <a:rPr lang="kn-IN" b="1" dirty="0" smtClean="0">
                <a:solidFill>
                  <a:srgbClr val="006600"/>
                </a:solidFill>
              </a:rPr>
              <a:t>ದು </a:t>
            </a:r>
            <a:r>
              <a:rPr lang="kn-IN" b="1" dirty="0">
                <a:solidFill>
                  <a:srgbClr val="006600"/>
                </a:solidFill>
              </a:rPr>
              <a:t>ಕರೆಯಲಾಗಿದೆ. </a:t>
            </a:r>
            <a:endParaRPr lang="en-IN" b="1" dirty="0" smtClean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kn-IN" b="1" dirty="0" smtClean="0">
                <a:solidFill>
                  <a:srgbClr val="006600"/>
                </a:solidFill>
              </a:rPr>
              <a:t>ಈ </a:t>
            </a:r>
            <a:r>
              <a:rPr lang="kn-IN" b="1" dirty="0">
                <a:solidFill>
                  <a:srgbClr val="006600"/>
                </a:solidFill>
              </a:rPr>
              <a:t>ಭೂಖಂಡದ ಮಧ್ಯಭಾಗದಲ್ಲಿ ಸಮಭಾಜಕ ವೃತ್ತವು ಹಾಯ್ದು ಹೋಗಿರುವುದರಿಂದ ಸೂರ್ಯನ ಕಿರಣಗಳು ಲಂಬವಾಗಿ ಪ್ರಸರಿಸುತ್ತವೆ. ಆದ್ದರಿಂದ ಈ ಖಂಡದಲ್ಲಿ ಉಷ್ಣವಲಯದ ವಾಯುಗುಣವಿದೆ. </a:t>
            </a:r>
            <a:endParaRPr lang="en-IN" b="1" dirty="0" smtClean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kn-IN" b="1" dirty="0" smtClean="0">
                <a:solidFill>
                  <a:srgbClr val="006600"/>
                </a:solidFill>
              </a:rPr>
              <a:t>ಎತ್ತರವುಳ್ಳ </a:t>
            </a:r>
            <a:r>
              <a:rPr lang="kn-IN" b="1" dirty="0">
                <a:solidFill>
                  <a:srgbClr val="006600"/>
                </a:solidFill>
              </a:rPr>
              <a:t>ಪರ್ವತಗಳು ಇಲ್ಲದಿರುವುದು, ಪ್ರವಾಹಗಳು, ಪೂರ್ವ-ಪಶ್ಚಿಮಕ್ಕೆ ಹೆಚ್ಚು ವಿಸ್ತರಣೆ ಮತ್ತು ಸನ್ನಿವೇಶ.</a:t>
            </a:r>
            <a:endParaRPr lang="en-IN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66"/>
                </a:solidFill>
              </a:rPr>
              <a:t>ಆಫ್ರಿಕಾ</a:t>
            </a:r>
            <a:r>
              <a:rPr lang="en-IN" b="1" dirty="0" smtClean="0">
                <a:solidFill>
                  <a:srgbClr val="FF0066"/>
                </a:solidFill>
              </a:rPr>
              <a:t> </a:t>
            </a:r>
            <a:r>
              <a:rPr lang="en-IN" b="1" dirty="0" err="1" smtClean="0">
                <a:solidFill>
                  <a:srgbClr val="FF0066"/>
                </a:solidFill>
              </a:rPr>
              <a:t>ಖಂಡದ</a:t>
            </a:r>
            <a:r>
              <a:rPr lang="en-IN" b="1" dirty="0" smtClean="0">
                <a:solidFill>
                  <a:srgbClr val="FF0066"/>
                </a:solidFill>
              </a:rPr>
              <a:t> </a:t>
            </a:r>
            <a:r>
              <a:rPr lang="en-IN" b="1" dirty="0" err="1" smtClean="0">
                <a:solidFill>
                  <a:srgbClr val="FF0066"/>
                </a:solidFill>
              </a:rPr>
              <a:t>ವಿಶೇಷತೆಗಳು</a:t>
            </a:r>
            <a:endParaRPr lang="en-IN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n-IN" b="1" dirty="0" smtClean="0">
                <a:solidFill>
                  <a:srgbClr val="800000"/>
                </a:solidFill>
              </a:rPr>
              <a:t>ಇತ್ತೀಚಿನ </a:t>
            </a:r>
            <a:r>
              <a:rPr lang="kn-IN" b="1" dirty="0">
                <a:solidFill>
                  <a:srgbClr val="800000"/>
                </a:solidFill>
              </a:rPr>
              <a:t>ವರ್ಷಗಳವರೆಗೂ ಆಫ್ರಿಕ ಖಂಡವನ್ನು `ಕತ್ತಲೆಯ ಖಂಡ'ವೆ</a:t>
            </a:r>
            <a:r>
              <a:rPr lang="en-IN" b="1" dirty="0">
                <a:solidFill>
                  <a:srgbClr val="800000"/>
                </a:solidFill>
              </a:rPr>
              <a:t>A</a:t>
            </a:r>
            <a:r>
              <a:rPr lang="kn-IN" b="1" dirty="0">
                <a:solidFill>
                  <a:srgbClr val="800000"/>
                </a:solidFill>
              </a:rPr>
              <a:t>ದು ಕರೆಯಲಾಗುತ್ತಿತ್ತು. ಇದಕ್ಕೆ ಈ ಖಂಡದಲ್ಲಿ ಪ್ರಧಾನವಾಗಿ ಕಪ್ಪು ಜನರಿರುವುದರಿಂದಲ್ಲ: ಬದಲಾಗಿ ಅದರ ಪ್ರಸ್ಥಭೂಮಿಗಳು ಸಮುದ್ರ ತೀರದವರೆಗೂ ವಿಸ್ತರಿಸಿರುವುದು ಮತ್ತು ಉತ್ತರದಲ್ಲಿ ಸಹರ ಮರುಭೂಮಿ ಇದ್ದು, ಅದು ಹೊರ ಪ್ರಪಂಚಕ್ಕೆ ಬಹಳ ದೀರ್ಘ ಅವಧಿಯವರೆಗೂ ಶೋಧನೆಗೆ ಒಳಗಾಗದೆ ಉಳಿದಿತ್ತು. </a:t>
            </a:r>
            <a:endParaRPr lang="en-IN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>
            <a:normAutofit fontScale="92500"/>
          </a:bodyPr>
          <a:lstStyle/>
          <a:p>
            <a:r>
              <a:rPr lang="kn-IN" b="1" dirty="0">
                <a:solidFill>
                  <a:srgbClr val="660066"/>
                </a:solidFill>
              </a:rPr>
              <a:t>ಸಮಭಾಜಕ ವೃತ್ತದ ಬಳಿ ಮಳೆಯು ಹೆಚ್ಚಾಗಿರುತ್ತದೆ. ಈ ಪ್ರದೇಶದಲ್ಲಿ ವಾರ್ಷಿಕ ಸರಾಸರಿ ಮಳೆಯು 200 ಸೆಂ.ಮೀ., ಆಗಿರುತ್ತದೆ ಮತ್ತು ಸಮಭಾಜಕ ವೃತ್ತದಿಂದ ದೂರ ಹೋದಂತೆ ಮಳೆ ಕಡಿಮೆಯಾಗುತ್ತದೆ. </a:t>
            </a:r>
            <a:endParaRPr lang="en-IN" b="1" dirty="0" smtClean="0">
              <a:solidFill>
                <a:srgbClr val="660066"/>
              </a:solidFill>
            </a:endParaRPr>
          </a:p>
          <a:p>
            <a:r>
              <a:rPr lang="kn-IN" b="1" dirty="0" smtClean="0">
                <a:solidFill>
                  <a:srgbClr val="660066"/>
                </a:solidFill>
              </a:rPr>
              <a:t>ಸಹರ</a:t>
            </a:r>
            <a:r>
              <a:rPr lang="kn-IN" b="1" dirty="0">
                <a:solidFill>
                  <a:srgbClr val="660066"/>
                </a:solidFill>
              </a:rPr>
              <a:t>, ಕಲಹರಿ ಮತ್ತು ನಮೀಬಿಯ ಪ್ರದೇಶಗಳಲ್ಲಿ ಮಳೆ ಕೇವಲ 15 ಸೆಂ. ಮೀ ಆಗಿರುತ್ತದೆ</a:t>
            </a:r>
            <a:r>
              <a:rPr lang="kn-IN" b="1" dirty="0" smtClean="0">
                <a:solidFill>
                  <a:srgbClr val="660066"/>
                </a:solidFill>
              </a:rPr>
              <a:t>.</a:t>
            </a:r>
            <a:endParaRPr lang="en-IN" b="1" dirty="0" smtClean="0">
              <a:solidFill>
                <a:srgbClr val="660066"/>
              </a:solidFill>
            </a:endParaRPr>
          </a:p>
          <a:p>
            <a:r>
              <a:rPr lang="kn-IN" b="1" dirty="0" smtClean="0">
                <a:solidFill>
                  <a:srgbClr val="660066"/>
                </a:solidFill>
              </a:rPr>
              <a:t> </a:t>
            </a:r>
            <a:r>
              <a:rPr lang="kn-IN" b="1" dirty="0">
                <a:solidFill>
                  <a:srgbClr val="660066"/>
                </a:solidFill>
              </a:rPr>
              <a:t>ಆದಾಗ್ಯೂ ಕ್ಯಾಮರೂನ್ ಆಫ್ರಿಕದ ಅತ್ಯಂತ ತೇವದ ಪ್ರದೇಶವಾಗಿದ್ದು 1016 ಸೆಂ.ಮೀ ವಾರ್ಷಿಕ ಸರಾಸರಿ ಮಳೆಯನ್ನು ಪಡೆಯುತ್ತದೆ.</a:t>
            </a:r>
            <a:endParaRPr lang="en-IN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 algn="ctr"/>
            <a:r>
              <a:rPr lang="kn-IN" sz="2400" b="1" dirty="0">
                <a:solidFill>
                  <a:srgbClr val="006600"/>
                </a:solidFill>
              </a:rPr>
              <a:t>ವಾಯುಗುಣದ ಪರಿಸ್ಥಿತಿಯನ್ನಾಧರಿಸಿ ಆಫ್ರಿಕ ಖಂಡವನ್ನು ಈ </a:t>
            </a:r>
            <a:r>
              <a:rPr lang="kn-IN" sz="2400" b="1" dirty="0" smtClean="0">
                <a:solidFill>
                  <a:srgbClr val="006600"/>
                </a:solidFill>
              </a:rPr>
              <a:t>ಕೆಳಕಂಡ</a:t>
            </a:r>
            <a:r>
              <a:rPr lang="en-IN" sz="2400" b="1" dirty="0" smtClean="0">
                <a:solidFill>
                  <a:srgbClr val="006600"/>
                </a:solidFill>
              </a:rPr>
              <a:t>ಂ</a:t>
            </a:r>
            <a:r>
              <a:rPr lang="kn-IN" sz="2400" b="1" dirty="0" smtClean="0">
                <a:solidFill>
                  <a:srgbClr val="006600"/>
                </a:solidFill>
              </a:rPr>
              <a:t>ತೆ </a:t>
            </a:r>
            <a:r>
              <a:rPr lang="kn-IN" sz="2400" b="1" dirty="0">
                <a:solidFill>
                  <a:srgbClr val="006600"/>
                </a:solidFill>
              </a:rPr>
              <a:t>ಎಂಟು ವಲಯಗಳನ್ನಾಗಿ ವಿಂಗಡಿಸಲಾಗಿದೆ</a:t>
            </a:r>
            <a:r>
              <a:rPr lang="kn-IN" dirty="0"/>
              <a:t>.</a:t>
            </a:r>
          </a:p>
          <a:p>
            <a:r>
              <a:rPr lang="kn-IN" sz="2400" b="1" dirty="0"/>
              <a:t>1 ಸಮಭಾಜಕ ವೃತ್ತದ ತೇವು ಪ್ರದೇಶ</a:t>
            </a:r>
            <a:r>
              <a:rPr lang="kn-IN" sz="2400" b="1" dirty="0" smtClean="0"/>
              <a:t>.</a:t>
            </a:r>
            <a:r>
              <a:rPr lang="en-IN" sz="2400" b="1" dirty="0" smtClean="0"/>
              <a:t>-</a:t>
            </a:r>
            <a:r>
              <a:rPr lang="kn-IN" sz="2400" b="1" dirty="0"/>
              <a:t> ಇಲ್ಲಿನ ವಾಯುಗುಣ ವರ್ಷವೆಲ್ಲಾ ಅತಿಶಾಖ ಮತ್ತು ಮಳೆಯಿಂದ ಕೂಡಿರುತ್ತದೆ. ಇಲ್ಲಿ ನಿತ್ಯವೂ ಅಪರಾಹ್ನ ವೇಳೆಯಲ್ಲಿ </a:t>
            </a:r>
            <a:r>
              <a:rPr lang="kn-IN" sz="2400" b="1" dirty="0" smtClean="0"/>
              <a:t>ಸುರಿಮಳೆ</a:t>
            </a:r>
            <a:r>
              <a:rPr lang="en-IN" sz="2400" b="1" dirty="0" smtClean="0"/>
              <a:t> </a:t>
            </a:r>
            <a:r>
              <a:rPr lang="kn-IN" sz="2400" b="1" dirty="0" smtClean="0"/>
              <a:t>ಯಾಗುತ್ತದೆ</a:t>
            </a:r>
            <a:r>
              <a:rPr lang="kn-IN" sz="2400" b="1" dirty="0"/>
              <a:t>. ಅದು ಪರಿಸರಣ ರೀತಿಯ </a:t>
            </a:r>
            <a:r>
              <a:rPr lang="kn-IN" sz="2400" b="1" dirty="0" smtClean="0"/>
              <a:t>ಮಳೆ</a:t>
            </a:r>
            <a:endParaRPr lang="en-IN" sz="2400" b="1" dirty="0" smtClean="0"/>
          </a:p>
          <a:p>
            <a:r>
              <a:rPr lang="kn-IN" sz="2400" b="1" dirty="0"/>
              <a:t>2 ಸವನ್ನಮಾದರಿ ಪ್ರದೇಶ</a:t>
            </a:r>
            <a:r>
              <a:rPr lang="kn-IN" sz="2400" b="1" dirty="0" smtClean="0"/>
              <a:t>.</a:t>
            </a:r>
            <a:r>
              <a:rPr lang="en-IN" sz="2400" b="1" dirty="0" smtClean="0"/>
              <a:t>-</a:t>
            </a:r>
            <a:r>
              <a:rPr lang="kn-IN" sz="2400" b="1" dirty="0"/>
              <a:t> ಈ ಮಾದರಿಯ ವಾಯುಗುಣವು ಹೆಚ್ಚಾಗಿ ಸುಡಾನ್‌ನಲ್ಲಿ ಕಂಡುಬರುವುದು. ಹೀಗಾಗಿ ಇದನ್ನು ‘ಸುಡಾನ್ ಮಾದರಿ ವಾಯುಗುಣ’ ಎಂತಲೂ ಕರೆಯುವರು. ಇಲ್ಲಿ ಉಷ್ಣಾಂಶ ಹೆಚ್ಚು.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0637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kn-IN" b="1" dirty="0">
                <a:solidFill>
                  <a:srgbClr val="666633"/>
                </a:solidFill>
              </a:rPr>
              <a:t>3. ಉಷ್ಣವಲಯದ ಮರುಭೂಮಿ ಪ್ರದೇಶ</a:t>
            </a:r>
            <a:r>
              <a:rPr lang="kn-IN" b="1" dirty="0"/>
              <a:t>: </a:t>
            </a:r>
            <a:r>
              <a:rPr lang="kn-IN" sz="2000" b="1" dirty="0">
                <a:solidFill>
                  <a:srgbClr val="666633"/>
                </a:solidFill>
              </a:rPr>
              <a:t>ಆಫ್ರಿಕ ಖಂಡದ ಉತ್ತರಭಾಗ ಮತ್ತು ದಕ್ಷಿಣ ಭಾಗಗಳೆರಡರಲ್ಲೂ ಮರುಭೂಮಿಗಳಿವೆ. ಈ ಪ್ರದೇಶದಲ್ಲಿ ಬೇಸಿಗೆ ಅತಿ ಉಷ್ಣವಾಗಿದ್ದರೆ ಚಳಿಗಾಲವು ತಂಪಾಗಿರುತ್ತದೆ. ಮಳೆ ಬಹಳ ವಿರಳ</a:t>
            </a:r>
            <a:r>
              <a:rPr lang="kn-IN" sz="2400" b="1" dirty="0" smtClean="0">
                <a:solidFill>
                  <a:srgbClr val="666633"/>
                </a:solidFill>
              </a:rPr>
              <a:t>.</a:t>
            </a:r>
            <a:endParaRPr lang="en-IN" sz="2400" b="1" dirty="0" smtClean="0">
              <a:solidFill>
                <a:srgbClr val="666633"/>
              </a:solidFill>
            </a:endParaRPr>
          </a:p>
          <a:p>
            <a:r>
              <a:rPr lang="kn-IN" sz="2800" b="1" dirty="0">
                <a:solidFill>
                  <a:srgbClr val="666633"/>
                </a:solidFill>
              </a:rPr>
              <a:t>4. ಮೆಡಿಟರೇನಿಯನ್ ವಾಯುಗುಣ ಪ್ರದೇಶ: </a:t>
            </a:r>
            <a:r>
              <a:rPr lang="kn-IN" sz="2000" b="1" dirty="0">
                <a:solidFill>
                  <a:srgbClr val="666633"/>
                </a:solidFill>
              </a:rPr>
              <a:t>ಅತಿ ಉಷ್ಣ ಮತ್ತು ಶುಷ್ಕವಾದ ಬೇಸಿಗೆ ಹಾಗೂ ತಂಪು ಮತ್ತು ಮಳೆ ಬೀಳುವ ಚಳಿಗಾಲಗಳು ಈ ವಾಯುಗುಣದ ಮುಖ್ಯ ಲಕ್ಷಣಗಳು. ಇದೊಂದೇ ಚಳಿಗಾಲದಲ್ಲಿ ಮಳೆ ಪಡೆಯುವ ವಾಯುಗುಣ ಪ್ರದೇಶ</a:t>
            </a:r>
            <a:r>
              <a:rPr lang="kn-IN" sz="2000" b="1" dirty="0" smtClean="0">
                <a:solidFill>
                  <a:srgbClr val="666633"/>
                </a:solidFill>
              </a:rPr>
              <a:t>.</a:t>
            </a:r>
            <a:endParaRPr lang="en-IN" sz="2000" b="1" dirty="0" smtClean="0">
              <a:solidFill>
                <a:srgbClr val="666633"/>
              </a:solidFill>
            </a:endParaRPr>
          </a:p>
          <a:p>
            <a:r>
              <a:rPr lang="kn-IN" sz="2800" b="1" dirty="0">
                <a:solidFill>
                  <a:srgbClr val="666633"/>
                </a:solidFill>
              </a:rPr>
              <a:t>ಸಮಶೀತೋಷ್ಣ ಹುಲ್ಲುಗಾವಲು ಪ್ರದೇಶ: </a:t>
            </a:r>
            <a:r>
              <a:rPr lang="kn-IN" sz="2000" b="1" dirty="0">
                <a:solidFill>
                  <a:srgbClr val="666633"/>
                </a:solidFill>
              </a:rPr>
              <a:t>ಇದನ್ನು ಉನ್ನತ ವೆಲ್ಡ್ ಪ್ರದೇಶವೆಂತಲೂ ಕರೆಯಲಾಗಿದೆ. ಡಚ್ ಭಾಷೆಯಲ್ಲಿ ವೆಲ್ಡ್ </a:t>
            </a:r>
            <a:r>
              <a:rPr lang="en-IN" sz="2000" b="1" dirty="0" smtClean="0">
                <a:solidFill>
                  <a:srgbClr val="666633"/>
                </a:solidFill>
              </a:rPr>
              <a:t> </a:t>
            </a:r>
            <a:r>
              <a:rPr lang="kn-IN" sz="2000" b="1" dirty="0">
                <a:solidFill>
                  <a:srgbClr val="666633"/>
                </a:solidFill>
              </a:rPr>
              <a:t>ಎಂದರೆ ‘ಕ್ಷೇತ್ರ’ ಎಂದರ್ಥ. ಬೇಸಿಗೆಯಲ್ಲಿ ತಾಪಮಾನ ಹೆಚ್ಚು ಮತ್ತು ಚಳಿಗಾಲವು ಶೀತವಾಗಿರುತ್ತದೆ. ಈ ಎರಡೂ ಕಾಲಗಳಲ್ಲಿ ಮಳೆಯ ಪ್ರಮಾಣ ಕಡಿಮೆ.</a:t>
            </a:r>
            <a:endParaRPr lang="en-IN" sz="2000" b="1" dirty="0">
              <a:solidFill>
                <a:srgbClr val="66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r>
              <a:rPr lang="kn-IN" b="1" dirty="0"/>
              <a:t>6 ಎತ್ತರವುಳ್ಳ </a:t>
            </a:r>
            <a:r>
              <a:rPr lang="en-IN" b="1" dirty="0" err="1"/>
              <a:t>ವಾಯುಗುಣ</a:t>
            </a:r>
            <a:r>
              <a:rPr lang="en-IN" b="1" dirty="0"/>
              <a:t> </a:t>
            </a:r>
            <a:r>
              <a:rPr lang="kn-IN" b="1" dirty="0"/>
              <a:t>ಪ್ರದೇಶ</a:t>
            </a:r>
            <a:r>
              <a:rPr lang="kn-IN" b="1" dirty="0" smtClean="0"/>
              <a:t>.</a:t>
            </a:r>
            <a:endParaRPr lang="en-IN" b="1" dirty="0" smtClean="0"/>
          </a:p>
          <a:p>
            <a:pPr marL="0" indent="0">
              <a:buNone/>
            </a:pPr>
            <a:r>
              <a:rPr lang="kn-IN" sz="2400" b="1" dirty="0"/>
              <a:t>ಸಮುದ್ರ ಮಟ್ಟಕ್ಕೆ ಹೆಚ್ಚು ಎತ್ತರವುಳ್ಳ ಈ ಪ್ರದೇಶದಲ್ಲಿ ತಂಪಾದ ವಾಯುಗುಣವಿರುತ್ತದೆ. ಮಳೆಯ ಹಂಚಿಕೆ ವಿರಳ ಮತ್ತು ಅದು ಬೇಸಿಗೆಯಲ್ಲಿ ಮಾತ್ರ ಬೀಳುವುದು.</a:t>
            </a:r>
          </a:p>
          <a:p>
            <a:r>
              <a:rPr lang="kn-IN" b="1" dirty="0"/>
              <a:t>7 ಆರ್ಧ್ರ ಉಪ-ಉಷ್ಣವಲಯ. </a:t>
            </a:r>
            <a:r>
              <a:rPr lang="kn-IN" sz="2400" b="1" dirty="0"/>
              <a:t>ಇಲ್ಲಿನ ವಾಯುಗುಣದಲ್ಲಿ ಬೇಸಿಗೆ ಅತಿ ಉಷ್ಣ ಮತ್ತು ಮಳೆಯಿಂದಲೂ ಮತ್ತು ಚಳಿಗಾಲವು ತಂಪು ಮತ್ತು ಶುಷ್ಕತೆಯಿಂದ ಕೂಡಿರುತ್ತದೆ.</a:t>
            </a:r>
            <a:endParaRPr lang="kn-IN" b="1" dirty="0"/>
          </a:p>
          <a:p>
            <a:r>
              <a:rPr lang="kn-IN" b="1" dirty="0"/>
              <a:t>8 ಶುಷ್ಕಚಳಿಗಾಲವುಳ್ಳ </a:t>
            </a:r>
            <a:r>
              <a:rPr lang="kn-IN" b="1" dirty="0" smtClean="0"/>
              <a:t>ಉಪುಷ್ಣವಲಯ</a:t>
            </a:r>
            <a:r>
              <a:rPr lang="en-IN" b="1" dirty="0" smtClean="0"/>
              <a:t>: </a:t>
            </a:r>
            <a:r>
              <a:rPr lang="kn-IN" sz="2000" b="1" dirty="0"/>
              <a:t>ಆತಿ ಶಾಖ ಮತ್ತು ಮಳೆಬೀಳುವ ಬೇಸಿಗೆ ಹಾಗೂ ಸೌಮ್ಯ ಮತ್ತು ಶುಷ್ಕತೆಯುಳ್ಳ ಚಳಿಗಾಲಗಳು ಈ ವಾಯುಗುಣದ ಮುಖ್ಯ ಲಕ್ಷಣಗಳು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2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marL="0" indent="0" algn="ctr">
              <a:buNone/>
            </a:pPr>
            <a:r>
              <a:rPr lang="en-I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ಸ್ವಾಭಾವಿಕ</a:t>
            </a:r>
            <a:r>
              <a:rPr lang="en-I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ಸಸ್ಯವರ್ಗ</a:t>
            </a:r>
            <a:endParaRPr lang="en-I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762001"/>
            <a:ext cx="9525000" cy="60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2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/>
            <a:r>
              <a:rPr lang="kn-IN" sz="2800" b="1" cap="all" dirty="0"/>
              <a:t>ಜ್ವರ ಮರ ( </a:t>
            </a:r>
            <a:r>
              <a:rPr lang="kn-IN" sz="2800" b="1" i="1" cap="all" dirty="0"/>
              <a:t>ವಾಚೆಲಿಯಾ ಕ್ಸಾಂಥೋಫ್ಲೋಯಾ</a:t>
            </a:r>
            <a:r>
              <a:rPr lang="kn-IN" sz="2800" b="1" cap="all" dirty="0"/>
              <a:t> )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763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ಬೆಯೊಬಾಬ್</a:t>
            </a:r>
            <a:r>
              <a:rPr lang="en-IN" dirty="0" smtClean="0"/>
              <a:t> </a:t>
            </a:r>
            <a:r>
              <a:rPr lang="en-IN" dirty="0" err="1" smtClean="0"/>
              <a:t>ಮರ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382000" cy="5181600"/>
          </a:xfrm>
        </p:spPr>
      </p:pic>
    </p:spTree>
    <p:extLst>
      <p:ext uri="{BB962C8B-B14F-4D97-AF65-F5344CB8AC3E}">
        <p14:creationId xmlns:p14="http://schemas.microsoft.com/office/powerpoint/2010/main" val="19168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5025"/>
            <a:ext cx="8229600" cy="5480913"/>
          </a:xfrm>
        </p:spPr>
      </p:pic>
    </p:spTree>
    <p:extLst>
      <p:ext uri="{BB962C8B-B14F-4D97-AF65-F5344CB8AC3E}">
        <p14:creationId xmlns:p14="http://schemas.microsoft.com/office/powerpoint/2010/main" val="4212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i="1" cap="all" dirty="0"/>
              <a:t>ಡ್ರಾಕೇನಾ ಸಿನ್ನಬಾರಿ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5756"/>
            <a:ext cx="8458200" cy="4514850"/>
          </a:xfrm>
        </p:spPr>
      </p:pic>
    </p:spTree>
    <p:extLst>
      <p:ext uri="{BB962C8B-B14F-4D97-AF65-F5344CB8AC3E}">
        <p14:creationId xmlns:p14="http://schemas.microsoft.com/office/powerpoint/2010/main" val="17702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ಅಂಜೂರ</a:t>
            </a:r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534399" cy="4525963"/>
          </a:xfrm>
        </p:spPr>
      </p:pic>
    </p:spTree>
    <p:extLst>
      <p:ext uri="{BB962C8B-B14F-4D97-AF65-F5344CB8AC3E}">
        <p14:creationId xmlns:p14="http://schemas.microsoft.com/office/powerpoint/2010/main" val="41680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52400"/>
            <a:ext cx="8700656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543300" cy="304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25908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14" y="152400"/>
            <a:ext cx="2510481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3352800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14" y="3424260"/>
            <a:ext cx="2420900" cy="3225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70" y="3424260"/>
            <a:ext cx="2059460" cy="30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2800" cy="251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28" y="14330"/>
            <a:ext cx="3429356" cy="250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8599"/>
            <a:ext cx="1876425" cy="2285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836995"/>
            <a:ext cx="8810624" cy="37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00"/>
                </a:solidFill>
              </a:rPr>
              <a:t>ಪ್ರಾಣಿ</a:t>
            </a:r>
            <a:r>
              <a:rPr lang="en-IN" b="1" dirty="0" smtClean="0">
                <a:solidFill>
                  <a:srgbClr val="FF0000"/>
                </a:solidFill>
              </a:rPr>
              <a:t> </a:t>
            </a:r>
            <a:r>
              <a:rPr lang="en-IN" b="1" dirty="0" err="1" smtClean="0">
                <a:solidFill>
                  <a:srgbClr val="FF0000"/>
                </a:solidFill>
              </a:rPr>
              <a:t>ಸಂಪತ್ತು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114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2273"/>
            <a:ext cx="3962400" cy="244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6" y="3886200"/>
            <a:ext cx="4107873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42458"/>
            <a:ext cx="3886200" cy="292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1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7"/>
            <a:ext cx="43434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6590"/>
            <a:ext cx="4572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435927"/>
            <a:ext cx="4322618" cy="336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200400"/>
            <a:ext cx="4576762" cy="360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2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8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 smtClean="0">
                <a:solidFill>
                  <a:srgbClr val="006600"/>
                </a:solidFill>
              </a:rPr>
              <a:t>ಉ</a:t>
            </a:r>
            <a:r>
              <a:rPr lang="en-IN" b="1" dirty="0" err="1" smtClean="0">
                <a:solidFill>
                  <a:srgbClr val="006600"/>
                </a:solidFill>
              </a:rPr>
              <a:t>ಷ್ಟ್ರ</a:t>
            </a:r>
            <a:r>
              <a:rPr lang="kn-IN" b="1" dirty="0" smtClean="0">
                <a:solidFill>
                  <a:srgbClr val="006600"/>
                </a:solidFill>
              </a:rPr>
              <a:t>ಪಕ್ಷಿ</a:t>
            </a:r>
            <a:endParaRPr lang="en-IN" b="1" dirty="0">
              <a:solidFill>
                <a:srgbClr val="00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038600" cy="5135563"/>
          </a:xfrm>
        </p:spPr>
        <p:txBody>
          <a:bodyPr>
            <a:normAutofit fontScale="77500" lnSpcReduction="20000"/>
          </a:bodyPr>
          <a:lstStyle/>
          <a:p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562600"/>
          </a:xfrm>
        </p:spPr>
        <p:txBody>
          <a:bodyPr>
            <a:normAutofit fontScale="77500" lnSpcReduction="20000"/>
          </a:bodyPr>
          <a:lstStyle/>
          <a:p>
            <a:r>
              <a:rPr lang="en-IN" b="1" dirty="0" err="1" smtClean="0">
                <a:solidFill>
                  <a:srgbClr val="FF3300"/>
                </a:solidFill>
              </a:rPr>
              <a:t>ಇದು</a:t>
            </a:r>
            <a:r>
              <a:rPr lang="kn-IN" b="1" dirty="0" smtClean="0">
                <a:solidFill>
                  <a:srgbClr val="FF3300"/>
                </a:solidFill>
              </a:rPr>
              <a:t>ಆಫ್ರಿಕದ </a:t>
            </a:r>
            <a:r>
              <a:rPr lang="kn-IN" b="1" dirty="0">
                <a:solidFill>
                  <a:srgbClr val="FF3300"/>
                </a:solidFill>
              </a:rPr>
              <a:t>ಮೂಲವಾಸಿ ಆಗಿದ್ದು ಕಲಹರಿ ಮರುಭೂಮಿ ಮತ್ತು ಆಫ್ರಿಕದ ದಕ್ಷಿಣ ಮೈದಾನಗಳಲ್ಲಿ ಕಂಡುಬರುತ್ತದೆ. </a:t>
            </a:r>
            <a:endParaRPr lang="en-IN" b="1" dirty="0" smtClean="0">
              <a:solidFill>
                <a:srgbClr val="FF3300"/>
              </a:solidFill>
            </a:endParaRPr>
          </a:p>
          <a:p>
            <a:r>
              <a:rPr lang="kn-IN" b="1" dirty="0" smtClean="0">
                <a:solidFill>
                  <a:srgbClr val="FF3300"/>
                </a:solidFill>
              </a:rPr>
              <a:t>ಇದು </a:t>
            </a:r>
            <a:r>
              <a:rPr lang="kn-IN" b="1" dirty="0">
                <a:solidFill>
                  <a:srgbClr val="FF3300"/>
                </a:solidFill>
              </a:rPr>
              <a:t>ಪ್ರಪಂಚದಲ್ಲಿಯೇ ಜೀವಂತವಿರುವ ಅತ್ಯಂತ ದೊಡ್ಡದಾದ ಪಕ್ಷಿಯಾಗಿದೆ</a:t>
            </a:r>
            <a:r>
              <a:rPr lang="kn-IN" b="1" dirty="0" smtClean="0">
                <a:solidFill>
                  <a:srgbClr val="FF3300"/>
                </a:solidFill>
              </a:rPr>
              <a:t>.</a:t>
            </a:r>
            <a:endParaRPr lang="en-IN" b="1" dirty="0" smtClean="0">
              <a:solidFill>
                <a:srgbClr val="FF3300"/>
              </a:solidFill>
            </a:endParaRPr>
          </a:p>
          <a:p>
            <a:r>
              <a:rPr lang="kn-IN" b="1" dirty="0" smtClean="0">
                <a:solidFill>
                  <a:srgbClr val="FF3300"/>
                </a:solidFill>
              </a:rPr>
              <a:t> </a:t>
            </a:r>
            <a:r>
              <a:rPr lang="kn-IN" b="1" dirty="0">
                <a:solidFill>
                  <a:srgbClr val="FF3300"/>
                </a:solidFill>
              </a:rPr>
              <a:t>ಜಗತ್ತಿನಲ್ಲಿಯೇ ಅತಿ ದೊಡ್ಡಗಾತ್ರದ ಮೊಟ್ಟೆಯಿಡುತ್ತದೆ. ಇದು ಹಾರಲಾರದು</a:t>
            </a:r>
            <a:r>
              <a:rPr lang="kn-IN" b="1" dirty="0" smtClean="0">
                <a:solidFill>
                  <a:srgbClr val="FF3300"/>
                </a:solidFill>
              </a:rPr>
              <a:t>.</a:t>
            </a:r>
            <a:endParaRPr lang="en-IN" b="1" dirty="0" smtClean="0">
              <a:solidFill>
                <a:srgbClr val="FF3300"/>
              </a:solidFill>
            </a:endParaRPr>
          </a:p>
          <a:p>
            <a:r>
              <a:rPr lang="kn-IN" b="1" dirty="0" smtClean="0">
                <a:solidFill>
                  <a:srgbClr val="FF3300"/>
                </a:solidFill>
              </a:rPr>
              <a:t> </a:t>
            </a:r>
            <a:r>
              <a:rPr lang="kn-IN" b="1" dirty="0">
                <a:solidFill>
                  <a:srgbClr val="FF3300"/>
                </a:solidFill>
              </a:rPr>
              <a:t>ಆದರೆ ಅತ್ಯಂತ ವೇಗವಾಗಿ ಓಡುವ ಪಕ್ಷಿ ಮತ್ತು ತನ್ನ ಕಾಲುಗಳಿಗೆ ಎರಡು ಬೆರಳುಗಳನ್ನು ಹೊಂದಿರುವ ಪ್ರಪಂಚದ ಏಕೈಕ ಪಕ್ಷಿಯಾಗಿದೆ.</a:t>
            </a:r>
            <a:endParaRPr lang="en-IN" b="1" dirty="0">
              <a:solidFill>
                <a:srgbClr val="FF33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495800" cy="528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87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n-IN" b="1" dirty="0">
                <a:solidFill>
                  <a:srgbClr val="006600"/>
                </a:solidFill>
              </a:rPr>
              <a:t>5. ವ್ಯವಸಾಯ ಮತ್ತು </a:t>
            </a:r>
            <a:r>
              <a:rPr lang="kn-IN" b="1" dirty="0" smtClean="0">
                <a:solidFill>
                  <a:srgbClr val="006600"/>
                </a:solidFill>
              </a:rPr>
              <a:t>ಕೈಗಾರಿಕೆ</a:t>
            </a:r>
            <a:r>
              <a:rPr lang="en-IN" b="1" dirty="0" err="1" smtClean="0">
                <a:solidFill>
                  <a:srgbClr val="006600"/>
                </a:solidFill>
              </a:rPr>
              <a:t>ಗಳು</a:t>
            </a:r>
            <a:endParaRPr lang="en-IN" b="1" dirty="0">
              <a:solidFill>
                <a:srgbClr val="0066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kn-IN" b="1" dirty="0" smtClean="0"/>
              <a:t>ಸುಮಾರು ಶೇ.75ಕ್ಕೂ </a:t>
            </a:r>
            <a:r>
              <a:rPr lang="kn-IN" b="1" dirty="0"/>
              <a:t>ಹೆಚ್ಚು ಜನರು ವ್ಯವಸಾಯದಲ್ಲಿ ತೊಡಗಿದ್ದಾರೆ.</a:t>
            </a:r>
          </a:p>
          <a:p>
            <a:endParaRPr lang="kn-IN" b="1" dirty="0"/>
          </a:p>
          <a:p>
            <a:r>
              <a:rPr lang="kn-IN" b="1" dirty="0"/>
              <a:t>ಮೆಕ್ಕೆಜೋಳ, ಭತ್ತ, ನವಣೆ, ಸಿಹಿ ಆಲೂಗಡ್ಡೆ ಮತ್ತು ಗೆಣಸು, ಕಡಲೆಕಾಯಿ, ಬಟಾಣಿ ಮತ್ತು ಹಿಟ್ಟಿನ ಬೆಳೆಗಳು ಪ್ರಧಾನ ಬೆಳೆಗಳು.</a:t>
            </a:r>
          </a:p>
          <a:p>
            <a:endParaRPr lang="kn-IN" b="1" dirty="0"/>
          </a:p>
          <a:p>
            <a:r>
              <a:rPr lang="kn-IN" b="1" dirty="0"/>
              <a:t>ಸಮಭಾಜಕವೃತ್ತ ವಲಯದ ವಾಯುಗುಣವುಳ್ಳ ಪ್ರದೇಶ-ನೆಡುತೋಟದ ಬೇಸಾಯ</a:t>
            </a:r>
          </a:p>
          <a:p>
            <a:r>
              <a:rPr lang="kn-IN" b="1" dirty="0"/>
              <a:t>ಬುರುಂಡಿ ಪ್ರದೇಶವು- ರಫ್ತಿಗಾಗಿ ಕಾಫಿ ಬೆಳೆ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4186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92500" lnSpcReduction="10000"/>
          </a:bodyPr>
          <a:lstStyle/>
          <a:p>
            <a:r>
              <a:rPr lang="kn-IN" b="1" dirty="0">
                <a:solidFill>
                  <a:srgbClr val="666633"/>
                </a:solidFill>
              </a:rPr>
              <a:t>ಕೋಟೆ-ಡಿ-ವೋರೆ ಮತ್ತು ಘಾನ-ಕೋಕೊ </a:t>
            </a:r>
            <a:r>
              <a:rPr lang="kn-IN" b="1" dirty="0" smtClean="0">
                <a:solidFill>
                  <a:srgbClr val="666633"/>
                </a:solidFill>
              </a:rPr>
              <a:t>ಬೆ</a:t>
            </a:r>
            <a:r>
              <a:rPr lang="en-IN" b="1" dirty="0" err="1" smtClean="0">
                <a:solidFill>
                  <a:srgbClr val="666633"/>
                </a:solidFill>
              </a:rPr>
              <a:t>ಳೆ</a:t>
            </a:r>
            <a:endParaRPr lang="kn-IN" b="1" dirty="0">
              <a:solidFill>
                <a:srgbClr val="666633"/>
              </a:solidFill>
            </a:endParaRPr>
          </a:p>
          <a:p>
            <a:r>
              <a:rPr lang="kn-IN" b="1" dirty="0">
                <a:solidFill>
                  <a:srgbClr val="666633"/>
                </a:solidFill>
              </a:rPr>
              <a:t>ಗ್ಯಾಂಬಿಯಾ </a:t>
            </a:r>
            <a:r>
              <a:rPr lang="kn-IN" b="1" dirty="0" smtClean="0">
                <a:solidFill>
                  <a:srgbClr val="666633"/>
                </a:solidFill>
              </a:rPr>
              <a:t>ದೇ</a:t>
            </a:r>
            <a:r>
              <a:rPr lang="en-IN" b="1" dirty="0" smtClean="0">
                <a:solidFill>
                  <a:srgbClr val="666633"/>
                </a:solidFill>
              </a:rPr>
              <a:t>ಶ- </a:t>
            </a:r>
            <a:r>
              <a:rPr lang="kn-IN" b="1" dirty="0" smtClean="0">
                <a:solidFill>
                  <a:srgbClr val="666633"/>
                </a:solidFill>
              </a:rPr>
              <a:t>ಬಟಾಣಿಗಳಂತಹ </a:t>
            </a:r>
            <a:r>
              <a:rPr lang="kn-IN" b="1" dirty="0">
                <a:solidFill>
                  <a:srgbClr val="666633"/>
                </a:solidFill>
              </a:rPr>
              <a:t>-ಬೇಳೆಕಾಳುಗಳು</a:t>
            </a:r>
          </a:p>
          <a:p>
            <a:r>
              <a:rPr lang="kn-IN" b="1" dirty="0">
                <a:solidFill>
                  <a:srgbClr val="666633"/>
                </a:solidFill>
              </a:rPr>
              <a:t>ಮೆಡಿಟರೇನಿಯನ್ ಪ್ರದೇಶದ-ನಿಂಬೆ ಜಾತಿಗೆ ಸೇರಿದ ಹಣ್ಣುಗಳಾದ, ಆಲೀವ್, ಲಿಂಬೆ, ಕಿತ್ತಳೆ, ದ್ರಾಕ್ಷಿ</a:t>
            </a:r>
          </a:p>
          <a:p>
            <a:r>
              <a:rPr lang="kn-IN" b="1" dirty="0">
                <a:solidFill>
                  <a:srgbClr val="666633"/>
                </a:solidFill>
              </a:rPr>
              <a:t>ಪೂರ್ವ ಆಫ್ರಿಕದಲ್ಲಿ ಗೋಡಂಬಿ</a:t>
            </a:r>
          </a:p>
          <a:p>
            <a:r>
              <a:rPr lang="kn-IN" b="1" dirty="0" smtClean="0">
                <a:solidFill>
                  <a:srgbClr val="666633"/>
                </a:solidFill>
              </a:rPr>
              <a:t>ಜಾ</a:t>
            </a:r>
            <a:r>
              <a:rPr lang="en-IN" b="1" dirty="0" smtClean="0">
                <a:solidFill>
                  <a:srgbClr val="666633"/>
                </a:solidFill>
              </a:rPr>
              <a:t>ಂ</a:t>
            </a:r>
            <a:r>
              <a:rPr lang="kn-IN" b="1" dirty="0" smtClean="0">
                <a:solidFill>
                  <a:srgbClr val="666633"/>
                </a:solidFill>
              </a:rPr>
              <a:t>ಜೀಬಾರ </a:t>
            </a:r>
            <a:r>
              <a:rPr lang="kn-IN" b="1" dirty="0">
                <a:solidFill>
                  <a:srgbClr val="666633"/>
                </a:solidFill>
              </a:rPr>
              <a:t>ದ್ವೀಪ ಮತ್ತು ಟಾಂಟನಿಯಾಗಳು ಲವಂಗ </a:t>
            </a:r>
            <a:r>
              <a:rPr lang="kn-IN" b="1" dirty="0" smtClean="0">
                <a:solidFill>
                  <a:srgbClr val="666633"/>
                </a:solidFill>
              </a:rPr>
              <a:t>ಬೆಳೆ</a:t>
            </a:r>
            <a:endParaRPr lang="en-IN" b="1" dirty="0">
              <a:solidFill>
                <a:srgbClr val="666633"/>
              </a:solidFill>
            </a:endParaRPr>
          </a:p>
          <a:p>
            <a:r>
              <a:rPr lang="kn-IN" b="1" dirty="0">
                <a:solidFill>
                  <a:srgbClr val="666633"/>
                </a:solidFill>
              </a:rPr>
              <a:t>ಇಥಿಯೋಪಿಯಾದಲ್ಲಿ-ಕಾಫಿ</a:t>
            </a:r>
          </a:p>
          <a:p>
            <a:r>
              <a:rPr lang="kn-IN" b="1" dirty="0">
                <a:solidFill>
                  <a:srgbClr val="666633"/>
                </a:solidFill>
              </a:rPr>
              <a:t>ಈಜಿಪ್ಟ್ ದೇಶವು ಹತ್ತಿ ಬೆಳೆ</a:t>
            </a:r>
            <a:endParaRPr lang="en-IN" b="1" dirty="0">
              <a:solidFill>
                <a:srgbClr val="66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n-IN" sz="3200" b="1" dirty="0">
                <a:solidFill>
                  <a:srgbClr val="FF0066"/>
                </a:solidFill>
              </a:rPr>
              <a:t>ವ್ಯವಸಾಯ ಹಿಂದುಳಿಯುವುದಕ್ಕೆ ಕಾರಣಗಳು</a:t>
            </a:r>
            <a:endParaRPr lang="en-IN" sz="3200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n-IN" dirty="0" smtClean="0"/>
              <a:t> </a:t>
            </a:r>
            <a:r>
              <a:rPr lang="kn-IN" b="1" dirty="0">
                <a:solidFill>
                  <a:srgbClr val="00CCFF"/>
                </a:solidFill>
              </a:rPr>
              <a:t>ಆಫ್ರಿಕದಲ್ಲಿ ವ್ಯವಸಾಯ ಹಿಂದುಳಿಯಲು ಹಳೆಯ ಕೃಷಿ ಪದ್ಧತಿ, </a:t>
            </a:r>
            <a:endParaRPr lang="en-IN" b="1" dirty="0" smtClean="0">
              <a:solidFill>
                <a:srgbClr val="00CCFF"/>
              </a:solidFill>
            </a:endParaRPr>
          </a:p>
          <a:p>
            <a:r>
              <a:rPr lang="kn-IN" b="1" dirty="0" smtClean="0">
                <a:solidFill>
                  <a:srgbClr val="00CCFF"/>
                </a:solidFill>
              </a:rPr>
              <a:t>ಜೀವನೋಪಾಯ </a:t>
            </a:r>
            <a:r>
              <a:rPr lang="kn-IN" b="1" dirty="0">
                <a:solidFill>
                  <a:srgbClr val="00CCFF"/>
                </a:solidFill>
              </a:rPr>
              <a:t>ಬೇಸಾಯದ ವಿಧಾನ</a:t>
            </a:r>
            <a:r>
              <a:rPr lang="kn-IN" b="1" dirty="0" smtClean="0">
                <a:solidFill>
                  <a:srgbClr val="00CCFF"/>
                </a:solidFill>
              </a:rPr>
              <a:t>,</a:t>
            </a:r>
            <a:endParaRPr lang="en-IN" b="1" dirty="0" smtClean="0">
              <a:solidFill>
                <a:srgbClr val="00CCFF"/>
              </a:solidFill>
            </a:endParaRPr>
          </a:p>
          <a:p>
            <a:r>
              <a:rPr lang="kn-IN" b="1" dirty="0" smtClean="0">
                <a:solidFill>
                  <a:srgbClr val="00CCFF"/>
                </a:solidFill>
              </a:rPr>
              <a:t> </a:t>
            </a:r>
            <a:r>
              <a:rPr lang="kn-IN" b="1" dirty="0">
                <a:solidFill>
                  <a:srgbClr val="00CCFF"/>
                </a:solidFill>
              </a:rPr>
              <a:t>ಹಳೆಯ ಕೃಷಿ ಉಪಕರಣಗಳ ಬಳಕೆ, </a:t>
            </a:r>
            <a:endParaRPr lang="en-IN" b="1" dirty="0" smtClean="0">
              <a:solidFill>
                <a:srgbClr val="00CCFF"/>
              </a:solidFill>
            </a:endParaRPr>
          </a:p>
          <a:p>
            <a:r>
              <a:rPr lang="kn-IN" b="1" dirty="0" smtClean="0">
                <a:solidFill>
                  <a:srgbClr val="00CCFF"/>
                </a:solidFill>
              </a:rPr>
              <a:t>ಅನರಕ್ಷರತೆ</a:t>
            </a:r>
            <a:r>
              <a:rPr lang="kn-IN" b="1" dirty="0">
                <a:solidFill>
                  <a:srgbClr val="00CCFF"/>
                </a:solidFill>
              </a:rPr>
              <a:t>, ಬುಡಕಟ್ಟು ಪದ್ಧತಿ, </a:t>
            </a:r>
            <a:endParaRPr lang="en-IN" b="1" dirty="0" smtClean="0">
              <a:solidFill>
                <a:srgbClr val="00CCFF"/>
              </a:solidFill>
            </a:endParaRPr>
          </a:p>
          <a:p>
            <a:r>
              <a:rPr lang="kn-IN" b="1" dirty="0" smtClean="0">
                <a:solidFill>
                  <a:srgbClr val="00CCFF"/>
                </a:solidFill>
              </a:rPr>
              <a:t>ಬಂಡವಾಳ </a:t>
            </a:r>
            <a:r>
              <a:rPr lang="kn-IN" b="1" dirty="0">
                <a:solidFill>
                  <a:srgbClr val="00CCFF"/>
                </a:solidFill>
              </a:rPr>
              <a:t>ಹಾಗೂ ವಿದೇಶೀ ಬಂಡವಾಳದ ಹೂಡುವಿಕೆಯ ಕೊರತೆ ಇತ್ಯಾದಿಗಳು ಕಾರಣ.</a:t>
            </a:r>
            <a:endParaRPr lang="en-IN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n-IN" sz="3200" b="1" dirty="0">
                <a:solidFill>
                  <a:srgbClr val="00CCFF"/>
                </a:solidFill>
              </a:rPr>
              <a:t>ಕೈಗಾರಿಕೆಗಳ ನಿಧಾನ ಅಭಿವೃದ್ಧಿಗೆ </a:t>
            </a:r>
            <a:r>
              <a:rPr lang="kn-IN" sz="3200" b="1" dirty="0" smtClean="0">
                <a:solidFill>
                  <a:srgbClr val="00CCFF"/>
                </a:solidFill>
              </a:rPr>
              <a:t>ಕಾರಣಗಳು</a:t>
            </a:r>
            <a:endParaRPr lang="en-IN" sz="3200" b="1" dirty="0">
              <a:solidFill>
                <a:srgbClr val="00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kn-IN" sz="2800" b="1" dirty="0" smtClean="0">
                <a:solidFill>
                  <a:srgbClr val="660066"/>
                </a:solidFill>
              </a:rPr>
              <a:t>ನೈಸರ್ಗಿಕ </a:t>
            </a:r>
            <a:r>
              <a:rPr lang="kn-IN" sz="2800" b="1" dirty="0">
                <a:solidFill>
                  <a:srgbClr val="660066"/>
                </a:solidFill>
              </a:rPr>
              <a:t>ಸಂಪತ್ತಿನ ಹಂಚಿಕೆ ಸಮನಾಗಿಲ್ಲ.</a:t>
            </a:r>
          </a:p>
          <a:p>
            <a:r>
              <a:rPr lang="kn-IN" sz="2800" b="1" dirty="0">
                <a:solidFill>
                  <a:srgbClr val="660066"/>
                </a:solidFill>
              </a:rPr>
              <a:t>ಮಧ್ಯಕಾಲದವರೆಗೂ ಆಫ್ರಿಕದ ನೈಸರ್ಗಿಕ ಸಂಪತ್ತು ಯುರೋಪಿಯನ್‌ರಿಂದ ಲೂಟಿಗೆ ಒಳಗಾಗುತ್ತಲೇ ಇತ್ತು.</a:t>
            </a:r>
          </a:p>
          <a:p>
            <a:r>
              <a:rPr lang="kn-IN" sz="2800" b="1" dirty="0">
                <a:solidFill>
                  <a:srgbClr val="660066"/>
                </a:solidFill>
              </a:rPr>
              <a:t>ಕೈಗಾರಿಕೀಕರಣಕ್ಕೆ ಬೇಕಾದ ಮೂಲಭೂತ ಸೌಕರ್ಯಗಳ ಕೊರತೆ, ಕಡಿಮೆ ಬಂಡವಾಳ, ತಂತ್ರಜ್ಞಾನದ ಕೊರತೆ ನುರಿತ ಕಾರ್ಮಿಕರ ಕೊರತೆ, ಕಡಿಮೆ ಕೊಳ್ಳುವ ಶಕ್ತಿ, ಮತ್ತು ರಾಜಕೀಯ ಗೊಂದಲಗಳು ಆಫ್ರಿಕ ದೇಶಗಳಲ್ಲಿ ಕೈಗಾರಿಕಾ ಅಭಿವೃದ್ಧಿ ಕುಂಟಿತವಾಗಲು ಕಾರಣವಾಗಿವೆ.</a:t>
            </a:r>
            <a:endParaRPr lang="en-IN" sz="28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0066"/>
                </a:solidFill>
              </a:rPr>
              <a:t>ಸ್ಥಾನ:</a:t>
            </a:r>
            <a:endParaRPr lang="en-IN" b="1" dirty="0">
              <a:solidFill>
                <a:srgbClr val="FF00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kn-IN" dirty="0" smtClean="0">
                    <a:solidFill>
                      <a:srgbClr val="FF3300"/>
                    </a:solidFill>
                  </a:rPr>
                  <a:t>ಆಫ್ರಿಕ </a:t>
                </a:r>
                <a:r>
                  <a:rPr lang="kn-IN" dirty="0">
                    <a:solidFill>
                      <a:srgbClr val="FF3300"/>
                    </a:solidFill>
                  </a:rPr>
                  <a:t>ಖಂಡವು </a:t>
                </a:r>
                <a:r>
                  <a:rPr lang="kn-IN" dirty="0" smtClean="0">
                    <a:solidFill>
                      <a:srgbClr val="FF3300"/>
                    </a:solidFill>
                  </a:rPr>
                  <a:t>37</a:t>
                </a:r>
                <a14:m>
                  <m:oMath xmlns:m="http://schemas.openxmlformats.org/officeDocument/2006/math">
                    <m:r>
                      <a:rPr lang="kn-IN" i="1" smtClean="0">
                        <a:solidFill>
                          <a:srgbClr val="FF33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kn-IN" dirty="0" smtClean="0">
                    <a:solidFill>
                      <a:srgbClr val="FF3300"/>
                    </a:solidFill>
                  </a:rPr>
                  <a:t> </a:t>
                </a:r>
                <a:r>
                  <a:rPr lang="kn-IN" dirty="0">
                    <a:solidFill>
                      <a:srgbClr val="FF3300"/>
                    </a:solidFill>
                  </a:rPr>
                  <a:t>ಉತ್ತರ ಮತ್ತು </a:t>
                </a:r>
                <a:r>
                  <a:rPr lang="kn-IN" dirty="0" smtClean="0">
                    <a:solidFill>
                      <a:srgbClr val="FF3300"/>
                    </a:solidFill>
                  </a:rPr>
                  <a:t>35</a:t>
                </a:r>
                <a14:m>
                  <m:oMath xmlns:m="http://schemas.openxmlformats.org/officeDocument/2006/math">
                    <m:r>
                      <a:rPr lang="kn-IN" i="1" smtClean="0">
                        <a:solidFill>
                          <a:srgbClr val="FF33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kn-IN" dirty="0" smtClean="0">
                    <a:solidFill>
                      <a:srgbClr val="FF3300"/>
                    </a:solidFill>
                  </a:rPr>
                  <a:t>ರ </a:t>
                </a:r>
                <a:r>
                  <a:rPr lang="kn-IN" dirty="0">
                    <a:solidFill>
                      <a:srgbClr val="FF3300"/>
                    </a:solidFill>
                  </a:rPr>
                  <a:t>ದಕ್ಷಿಣ ಅಕ್ಷಾಂಶ ಹಾಗೂ </a:t>
                </a:r>
                <a:r>
                  <a:rPr lang="kn-IN" dirty="0" smtClean="0">
                    <a:solidFill>
                      <a:srgbClr val="FF3300"/>
                    </a:solidFill>
                  </a:rPr>
                  <a:t>17</a:t>
                </a:r>
                <a14:m>
                  <m:oMath xmlns:m="http://schemas.openxmlformats.org/officeDocument/2006/math">
                    <m:r>
                      <a:rPr lang="kn-IN" i="1" smtClean="0">
                        <a:solidFill>
                          <a:srgbClr val="FF33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kn-IN" dirty="0" smtClean="0">
                    <a:solidFill>
                      <a:srgbClr val="FF3300"/>
                    </a:solidFill>
                  </a:rPr>
                  <a:t>ಪಶ್ಚಿಮ </a:t>
                </a:r>
                <a:r>
                  <a:rPr lang="kn-IN" dirty="0">
                    <a:solidFill>
                      <a:srgbClr val="FF3300"/>
                    </a:solidFill>
                  </a:rPr>
                  <a:t>ಮತ್ತು </a:t>
                </a:r>
                <a:r>
                  <a:rPr lang="kn-IN" dirty="0" smtClean="0">
                    <a:solidFill>
                      <a:srgbClr val="FF3300"/>
                    </a:solidFill>
                  </a:rPr>
                  <a:t>50</a:t>
                </a:r>
                <a14:m>
                  <m:oMath xmlns:m="http://schemas.openxmlformats.org/officeDocument/2006/math">
                    <m:r>
                      <a:rPr lang="kn-IN" i="1" smtClean="0">
                        <a:solidFill>
                          <a:srgbClr val="FF33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kn-IN" dirty="0" smtClean="0">
                    <a:solidFill>
                      <a:srgbClr val="FF3300"/>
                    </a:solidFill>
                  </a:rPr>
                  <a:t> </a:t>
                </a:r>
                <a:r>
                  <a:rPr lang="kn-IN" dirty="0">
                    <a:solidFill>
                      <a:srgbClr val="FF3300"/>
                    </a:solidFill>
                  </a:rPr>
                  <a:t>ಪೂರ್ವ ರೇಖಾಂಶಗಳ ನಡುವೆ ನೆಲಸಿದೆ. </a:t>
                </a:r>
                <a:endParaRPr lang="en-IN" dirty="0" smtClean="0">
                  <a:solidFill>
                    <a:srgbClr val="FF3300"/>
                  </a:solidFill>
                </a:endParaRPr>
              </a:p>
              <a:p>
                <a:r>
                  <a:rPr lang="kn-IN" dirty="0">
                    <a:solidFill>
                      <a:srgbClr val="FF3300"/>
                    </a:solidFill>
                  </a:rPr>
                  <a:t>ವಿಶೇಷ ಸಂಗತಿ ಎಂದರೆ ಈ ಖಂಡದಲ್ಲಿ ಕರ್ಕಾಟಕ ವೃತ್ತ ಮತ್ತು ಮಕರ ವೃತ್ತಗಳೆರಡೂ ಹಾಯ್ದುಹೋಗಿವೆ. </a:t>
                </a:r>
                <a:endParaRPr lang="en-IN" dirty="0" smtClean="0">
                  <a:solidFill>
                    <a:srgbClr val="FF3300"/>
                  </a:solidFill>
                </a:endParaRPr>
              </a:p>
              <a:p>
                <a:r>
                  <a:rPr lang="kn-IN" dirty="0" smtClean="0">
                    <a:solidFill>
                      <a:srgbClr val="FF3300"/>
                    </a:solidFill>
                  </a:rPr>
                  <a:t>ಭೂ </a:t>
                </a:r>
                <a:r>
                  <a:rPr lang="kn-IN" dirty="0">
                    <a:solidFill>
                      <a:srgbClr val="FF3300"/>
                    </a:solidFill>
                  </a:rPr>
                  <a:t>ಮಧ್ಯರೇಖೆಯು ಹೆಚ್ಚು ಕಡಿಮೆ ಈ ಖಂಡದ ಮಧ್ಯಭಾಗದಲ್ಲಿ ಹಾಯ್ದು ಹೋಗುವುದರಿಂದ ಇದನ್ನು `ಕೇಂದ್ರೀಯ ಖಂಡ’ವೆನ್ನುವರು.</a:t>
                </a:r>
                <a:endParaRPr lang="en-IN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752" r="-1778" b="-94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301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kn-IN" b="1" dirty="0">
                <a:solidFill>
                  <a:srgbClr val="FF0066"/>
                </a:solidFill>
              </a:rPr>
              <a:t>6. ಬೆಲೆಬಾಳುವ </a:t>
            </a:r>
            <a:r>
              <a:rPr lang="kn-IN" b="1" dirty="0" smtClean="0">
                <a:solidFill>
                  <a:srgbClr val="FF0066"/>
                </a:solidFill>
              </a:rPr>
              <a:t>ಖನಿಜಗಳು</a:t>
            </a:r>
            <a:endParaRPr lang="en-IN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kn-IN" sz="4100" b="1" dirty="0" smtClean="0">
                <a:solidFill>
                  <a:srgbClr val="FF0066"/>
                </a:solidFill>
              </a:rPr>
              <a:t>ವಜ್ರ</a:t>
            </a:r>
            <a:endParaRPr lang="en-IN" sz="4100" b="1" dirty="0" smtClean="0">
              <a:solidFill>
                <a:srgbClr val="FF0066"/>
              </a:solidFill>
            </a:endParaRPr>
          </a:p>
          <a:p>
            <a:r>
              <a:rPr lang="kn-IN" dirty="0" smtClean="0"/>
              <a:t> </a:t>
            </a:r>
            <a:r>
              <a:rPr lang="kn-IN" dirty="0"/>
              <a:t>ಪ್ರಪಂಚದ ಒಟ್ಟು ವಜ್ರದ ನಿಕ್ಷೇಪದಲ್ಲಿ ಶೇ 80 ಭಾಗವು ಆಫ್ರಿಕ ಒಂದರಲ್ಲೇ ಕಂಡುಬರುತ್ತದೆ</a:t>
            </a:r>
            <a:r>
              <a:rPr lang="kn-IN" dirty="0" smtClean="0"/>
              <a:t>.</a:t>
            </a:r>
            <a:endParaRPr lang="en-IN" dirty="0" smtClean="0"/>
          </a:p>
          <a:p>
            <a:r>
              <a:rPr lang="kn-IN" dirty="0" smtClean="0"/>
              <a:t> </a:t>
            </a:r>
            <a:r>
              <a:rPr lang="kn-IN" dirty="0"/>
              <a:t>ಬೋನ್ಸ್ವಾನ, ಜೈರೆ ಮತ್ತು ದಕ್ಷಿಣ ಆಫ್ರಿಕಗಳು ಅತಿ ಹೆಚ್ಚು ವಜ್ರವನ್ನುಉತ್ಪಾದಿಸುವ ದೇಶಗಳಾಗಿವೆ. </a:t>
            </a:r>
            <a:endParaRPr lang="en-IN" dirty="0" smtClean="0"/>
          </a:p>
          <a:p>
            <a:r>
              <a:rPr lang="kn-IN" dirty="0" smtClean="0"/>
              <a:t>ಅಂಗೋಲ</a:t>
            </a:r>
            <a:r>
              <a:rPr lang="kn-IN" dirty="0"/>
              <a:t>, ನಮೀಬಿಯ ಮತ್ತು ಘಾನ ದೇಶಗಳು ಇತರೆ ಉತ್ಪಾದಕರು. </a:t>
            </a:r>
            <a:endParaRPr lang="en-IN" dirty="0" smtClean="0"/>
          </a:p>
          <a:p>
            <a:r>
              <a:rPr lang="kn-IN" dirty="0" smtClean="0"/>
              <a:t>ವಜ್ರವನ್ನು </a:t>
            </a:r>
            <a:r>
              <a:rPr lang="kn-IN" dirty="0"/>
              <a:t>ಹರಳುವಜ್ರ ಮತ್ತು ಕೈಗಾರಿಕಾ ವಜ್ರವೆಂದು ವಿಂಗಡಿಸಲಾಗಿದೆ. </a:t>
            </a:r>
            <a:endParaRPr lang="en-IN" smtClean="0"/>
          </a:p>
          <a:p>
            <a:r>
              <a:rPr lang="kn-IN" smtClean="0"/>
              <a:t>ಕೈಗಾರಿಕಾ </a:t>
            </a:r>
            <a:r>
              <a:rPr lang="kn-IN" dirty="0"/>
              <a:t>ವಜ್ರವು ಮುಖ್ಯವಾಗಿ ಉಜ್ಜು ಕಾಗದ ಮತ್ತು ಗಾಜು ಕತ್ತರಿಸುವ ಉಪಕರಣಗಳ ತಯಾರಿಕೆಗೆ ಬಳಕೆಯಾಗುತ್ತದೆ.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072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kn-IN" b="1" dirty="0">
                <a:solidFill>
                  <a:srgbClr val="FF0000"/>
                </a:solidFill>
              </a:rPr>
              <a:t>ಬಂಗಾರ: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kn-IN" b="1" dirty="0" smtClean="0"/>
              <a:t>ಪ್ರಪಂಚದ </a:t>
            </a:r>
            <a:r>
              <a:rPr lang="kn-IN" b="1" dirty="0"/>
              <a:t>ಅರ್ಧದಷ್ಟು ಬಂಗಾರದ ನಿಕ್ಷೇಪವು ದಕ್ಷಿಣ ಆಫ್ರಿಕ ಒಂದರಲ್ಲೇ ಕಂಡುಬರುತ್ತದೆ. </a:t>
            </a:r>
            <a:endParaRPr lang="en-IN" b="1" dirty="0" smtClean="0"/>
          </a:p>
          <a:p>
            <a:r>
              <a:rPr lang="kn-IN" b="1" dirty="0" smtClean="0"/>
              <a:t>ಬಂಗಾರ </a:t>
            </a:r>
            <a:r>
              <a:rPr lang="kn-IN" b="1" dirty="0"/>
              <a:t>ಹಂಚಿಕೆಯಾಗಿರುವ ಮುಖ್ಯಸ್ಥಳಗಳೆಂದರೆ ವಿಟ್‌ವಾರ‍್ಸ್ರ್ಯಾಂಡ್ (ಟ್ರಾನ್ಸವಾಲ್) ಮತ್ತು ಆರೆಂಜ್ ಫ್ರೀ ಸ್ಟೇಟ್ ರಾಜ್ಯಗಳಾಗಿವೆ. </a:t>
            </a:r>
            <a:endParaRPr lang="en-IN" b="1" dirty="0" smtClean="0"/>
          </a:p>
          <a:p>
            <a:r>
              <a:rPr lang="kn-IN" b="1" dirty="0" smtClean="0"/>
              <a:t>ಈ </a:t>
            </a:r>
            <a:r>
              <a:rPr lang="kn-IN" b="1" dirty="0"/>
              <a:t>ಖಂಡದ ಒಟ್ಟು ಬಂಗಾರದ ಉತ್ಪಾದನೆಯಲ್ಲಿ ಶೇ.೫೦ಕ್ಕೂ ಹೆಚ್ಚಿನ ಭಾಗವು ದಕ್ಷಿಣ ಆಫ್ರಿಕ, ಜಿಂಬಾಬ್ವೆ ಮತ್ತು ಕಾಂಗೋ (ಜೈರೆ) ಗಣರಾಜ್ಯಗಳಿಂದ ಪೂರೈಕೆಯಾಗುತ್ತದೆ.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82032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n-IN" sz="3600" b="1" dirty="0">
                <a:solidFill>
                  <a:srgbClr val="FF0000"/>
                </a:solidFill>
              </a:rPr>
              <a:t>ಜನಸಂಖ್ಯೆ: ಬೆಳವಣಿಗೆ, ಹಂಚಿಕೆ ಮತ್ತು ಸಾಂದ್ರತೆ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kn-IN" dirty="0"/>
          </a:p>
          <a:p>
            <a:r>
              <a:rPr lang="kn-IN" b="1" dirty="0" smtClean="0"/>
              <a:t>ಮಾನವಶಾ</a:t>
            </a:r>
            <a:r>
              <a:rPr lang="en-IN" b="1" dirty="0" err="1" smtClean="0"/>
              <a:t>ಸ್ತ್ರ</a:t>
            </a:r>
            <a:r>
              <a:rPr lang="kn-IN" b="1" dirty="0" smtClean="0"/>
              <a:t>ಜ್ಞರು </a:t>
            </a:r>
            <a:r>
              <a:rPr lang="kn-IN" b="1" dirty="0"/>
              <a:t>ಮತ್ತು ವಿಜ್ಞಾನಿಗಳ ಅಭಿಪ್ರಾಯದಂತೆ ಹೋಮೋಸೇಪಿಯನ್ನರು ಆಫ್ರಿಕದ ಕೀನ್ಯ ಮತ್ತು ಇಥಿಯೋಪಿಯಗಳಲ್ಲಿಯ ಪೂರ್ವ ಸರೋವರದ ಬಳಿ ಕಾಣಿಸಿಕೊಂಡರೆ</a:t>
            </a:r>
            <a:r>
              <a:rPr lang="en-IN" b="1" dirty="0"/>
              <a:t>A</a:t>
            </a:r>
            <a:r>
              <a:rPr lang="kn-IN" b="1" dirty="0"/>
              <a:t>ದು ತಿಳಿದುಬರುತ್ತದೆ</a:t>
            </a:r>
          </a:p>
          <a:p>
            <a:r>
              <a:rPr lang="kn-IN" b="1" dirty="0"/>
              <a:t>ಪ್ರಧಾನವಾಗಿ ನೀಗ್ರೊ ಹಾಗೂ ಅವರ ಮೂಲನಿವಾಸಿಗಳ </a:t>
            </a:r>
            <a:r>
              <a:rPr lang="kn-IN" b="1" dirty="0" smtClean="0"/>
              <a:t>ಗುಂಪುಗಳಿ</a:t>
            </a:r>
            <a:r>
              <a:rPr lang="en-IN" b="1" dirty="0" smtClean="0"/>
              <a:t>ಂ</a:t>
            </a:r>
            <a:r>
              <a:rPr lang="kn-IN" b="1" dirty="0" smtClean="0"/>
              <a:t>ದ </a:t>
            </a:r>
            <a:r>
              <a:rPr lang="kn-IN" b="1" dirty="0"/>
              <a:t>ಕೂಡಿದೆ</a:t>
            </a:r>
          </a:p>
          <a:p>
            <a:r>
              <a:rPr lang="kn-IN" b="1" dirty="0"/>
              <a:t>ಸುಮಾರು 1051 ಮಿಲಿಯನ್ ಜನರು ಆಫ್ರಿಕ ಖಂಡದಲ್ಲಿ ವಾಸಿಸುತ್ತಾರೆ..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767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lnSpcReduction="10000"/>
          </a:bodyPr>
          <a:lstStyle/>
          <a:p>
            <a:r>
              <a:rPr lang="kn-IN" sz="2400" b="1" dirty="0"/>
              <a:t>ನೈಜೀರಿಯ, ಈಜಿಪ್ಟ್, ಇಥಿಯೋಪಿಯ, ಜೈರೆ ಮತ್ತು ದಕ್ಷಿಣ ಆಫ್ರಿಕಗಳು </a:t>
            </a:r>
            <a:r>
              <a:rPr lang="kn-IN" sz="2400" b="1" dirty="0" smtClean="0"/>
              <a:t>ಹೆಚ್ಚು</a:t>
            </a:r>
            <a:r>
              <a:rPr lang="en-IN" sz="2400" b="1" dirty="0" smtClean="0"/>
              <a:t> </a:t>
            </a:r>
            <a:r>
              <a:rPr lang="kn-IN" sz="2400" b="1" dirty="0" smtClean="0"/>
              <a:t>ಜನಸಾಂದ್ರತೆಯನ್ನು </a:t>
            </a:r>
            <a:r>
              <a:rPr lang="kn-IN" sz="2400" b="1" dirty="0"/>
              <a:t>ಹೊಂದಿವೆ.</a:t>
            </a:r>
          </a:p>
          <a:p>
            <a:pPr algn="ctr"/>
            <a:r>
              <a:rPr lang="kn-IN" b="1" dirty="0">
                <a:solidFill>
                  <a:srgbClr val="FF0000"/>
                </a:solidFill>
              </a:rPr>
              <a:t>ಆಫ್ರಿಕದ ಜನರನ್ನು ನಾಲ್ಕು </a:t>
            </a:r>
            <a:r>
              <a:rPr lang="kn-IN" b="1" dirty="0" smtClean="0">
                <a:solidFill>
                  <a:srgbClr val="FF0000"/>
                </a:solidFill>
              </a:rPr>
              <a:t>ಗು</a:t>
            </a:r>
            <a:r>
              <a:rPr lang="en-IN" b="1" dirty="0" err="1" smtClean="0">
                <a:solidFill>
                  <a:srgbClr val="FF0000"/>
                </a:solidFill>
              </a:rPr>
              <a:t>ಂಪು</a:t>
            </a:r>
            <a:r>
              <a:rPr lang="kn-IN" b="1" dirty="0" smtClean="0">
                <a:solidFill>
                  <a:srgbClr val="FF0000"/>
                </a:solidFill>
              </a:rPr>
              <a:t>ಗಳಾಗಿ </a:t>
            </a:r>
            <a:r>
              <a:rPr lang="kn-IN" b="1" dirty="0">
                <a:solidFill>
                  <a:srgbClr val="FF0000"/>
                </a:solidFill>
              </a:rPr>
              <a:t>ವಿಂಗಡಿಸಬಹುದು :</a:t>
            </a:r>
          </a:p>
          <a:p>
            <a:r>
              <a:rPr lang="kn-IN" sz="2600" b="1" dirty="0"/>
              <a:t>1) ಪಿಗ್ಮಿಗಳು, ಬುಶ್‌ಮೆನ್ ಮತ್ತು ಮಸಾಯಿ. ಇವರು ಸಹಾರಾ ಮರುಭೂಮಿಯ ದಕ್ಷಿಣ ಭಾಗದಲ್ಲಿ ವಾಸಿಸುತ್ತಾರೆ</a:t>
            </a:r>
            <a:r>
              <a:rPr lang="kn-IN" sz="2600" b="1" dirty="0" smtClean="0"/>
              <a:t>.</a:t>
            </a:r>
            <a:endParaRPr lang="en-IN" sz="2600" b="1" dirty="0" smtClean="0"/>
          </a:p>
          <a:p>
            <a:r>
              <a:rPr lang="en-IN" sz="2600" b="1" dirty="0" smtClean="0"/>
              <a:t>2) </a:t>
            </a:r>
            <a:r>
              <a:rPr lang="kn-IN" sz="2600" b="1" dirty="0" smtClean="0"/>
              <a:t>ಅರಬ್ಬರು </a:t>
            </a:r>
            <a:r>
              <a:rPr lang="kn-IN" sz="2600" b="1" dirty="0"/>
              <a:t>ಉತ್ತರ ಆಫ್ರಿಕದಲ್ಲಿ ವಾಸಿಸುತ್ತಾರೆ.</a:t>
            </a:r>
          </a:p>
          <a:p>
            <a:r>
              <a:rPr lang="kn-IN" sz="2600" b="1" dirty="0"/>
              <a:t>3) ಇಂಡಿಯನ್‌ರು ದಕ್ಷಿಣ ಮತ್ತು ಪೂರ್ವ ಆಫ್ರಿಕದಲ್ಲಿ ವಾಸಿಸುತ್ತಾರೆ</a:t>
            </a:r>
            <a:r>
              <a:rPr lang="kn-IN" sz="2600" b="1" dirty="0" smtClean="0"/>
              <a:t>.</a:t>
            </a:r>
            <a:endParaRPr lang="en-IN" sz="2600" b="1" dirty="0" smtClean="0"/>
          </a:p>
          <a:p>
            <a:r>
              <a:rPr lang="kn-IN" sz="2600" b="1" dirty="0"/>
              <a:t>4) ಯುರೋಪಿಯನ್ನರು ದಕ್ಷಿಣ ಆಫ್ರಿಕದಲ್ಲಿ ಹಾಗೂ ಇತರ ಫಲವತ್ತಾದ ನದಿ ಬಯಲುಗಳಲ್ಲಿ ವಾಸಿಸುತ್ತಾರೆ.</a:t>
            </a:r>
            <a:endParaRPr lang="en-IN" sz="2600" b="1" dirty="0"/>
          </a:p>
        </p:txBody>
      </p:sp>
    </p:spTree>
    <p:extLst>
      <p:ext uri="{BB962C8B-B14F-4D97-AF65-F5344CB8AC3E}">
        <p14:creationId xmlns:p14="http://schemas.microsoft.com/office/powerpoint/2010/main" val="31985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n-IN" b="1" dirty="0"/>
              <a:t>ಪಿಗ್ಮಿಗಳು, 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75678"/>
            <a:ext cx="8077200" cy="5375010"/>
          </a:xfrm>
        </p:spPr>
      </p:pic>
    </p:spTree>
    <p:extLst>
      <p:ext uri="{BB962C8B-B14F-4D97-AF65-F5344CB8AC3E}">
        <p14:creationId xmlns:p14="http://schemas.microsoft.com/office/powerpoint/2010/main" val="42732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 smtClean="0"/>
              <a:t>ಬುಶ್‌ಮೆನ್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8458200" cy="5257800"/>
          </a:xfrm>
        </p:spPr>
      </p:pic>
    </p:spTree>
    <p:extLst>
      <p:ext uri="{BB962C8B-B14F-4D97-AF65-F5344CB8AC3E}">
        <p14:creationId xmlns:p14="http://schemas.microsoft.com/office/powerpoint/2010/main" val="17775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 smtClean="0"/>
              <a:t>ಮಸಾಯಿ</a:t>
            </a:r>
            <a:r>
              <a:rPr lang="kn-IN" b="1" dirty="0"/>
              <a:t>.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77092"/>
            <a:ext cx="7848600" cy="5222887"/>
          </a:xfrm>
        </p:spPr>
      </p:pic>
    </p:spTree>
    <p:extLst>
      <p:ext uri="{BB962C8B-B14F-4D97-AF65-F5344CB8AC3E}">
        <p14:creationId xmlns:p14="http://schemas.microsoft.com/office/powerpoint/2010/main" val="22108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927"/>
            <a:ext cx="9220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20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3300"/>
                </a:solidFill>
              </a:rPr>
              <a:t>ವಿಸ್ತೀರ್ಣ:</a:t>
            </a:r>
            <a:endParaRPr lang="en-IN" b="1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n-IN" b="1" dirty="0" smtClean="0">
                <a:solidFill>
                  <a:srgbClr val="666633"/>
                </a:solidFill>
              </a:rPr>
              <a:t>ಆಫ್ರಿಕದ </a:t>
            </a:r>
            <a:r>
              <a:rPr lang="kn-IN" b="1" dirty="0">
                <a:solidFill>
                  <a:srgbClr val="666633"/>
                </a:solidFill>
              </a:rPr>
              <a:t>ಒಟ್ಟು ವಿಸ್ತೀರ್ಣ 30.4 ಮಿಲಿಯನ್ ಚ.ಕಿ.ಮೀ. </a:t>
            </a:r>
            <a:endParaRPr lang="en-IN" b="1" dirty="0" smtClean="0">
              <a:solidFill>
                <a:srgbClr val="666633"/>
              </a:solidFill>
            </a:endParaRPr>
          </a:p>
          <a:p>
            <a:r>
              <a:rPr lang="kn-IN" b="1" dirty="0" smtClean="0">
                <a:solidFill>
                  <a:srgbClr val="666633"/>
                </a:solidFill>
              </a:rPr>
              <a:t>ಇದು </a:t>
            </a:r>
            <a:r>
              <a:rPr lang="kn-IN" b="1" dirty="0">
                <a:solidFill>
                  <a:srgbClr val="666633"/>
                </a:solidFill>
              </a:rPr>
              <a:t>ದಕ್ಷಿಣೋತ್ತರವಾಗಿ 8000 ಕಿ.ಮೀ. ಉದ್ದ ಹಾಗೂ ಪೂರ್ವ-ಪಶ್ಚಿಮವಾಗಿ 7400 ಕಿ.ಮೀ ಅಗಲವಾಗಿದೆ. </a:t>
            </a:r>
            <a:endParaRPr lang="en-IN" b="1" dirty="0" smtClean="0">
              <a:solidFill>
                <a:srgbClr val="666633"/>
              </a:solidFill>
            </a:endParaRPr>
          </a:p>
          <a:p>
            <a:r>
              <a:rPr lang="kn-IN" b="1" dirty="0" smtClean="0">
                <a:solidFill>
                  <a:srgbClr val="666633"/>
                </a:solidFill>
              </a:rPr>
              <a:t>ಆಲ್- </a:t>
            </a:r>
            <a:r>
              <a:rPr lang="kn-IN" b="1" dirty="0">
                <a:solidFill>
                  <a:srgbClr val="666633"/>
                </a:solidFill>
              </a:rPr>
              <a:t>ಘಿರಮ್ (ಟುನಿಸಿಯ) ಆಫ್ರಿಕದ ಉತ್ತರ ತುದಿಯಾದರೆ ಅಗುಲ್ಹಾಸ್ (ದಕ್ಷಿಣ ಆಫ್ರಿಕ) ಭೂಶಿರವು ದಕ್ಷಿಣ ತುದಿಯಾಗಿದೆ.</a:t>
            </a:r>
            <a:endParaRPr lang="en-IN" b="1" dirty="0">
              <a:solidFill>
                <a:srgbClr val="66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FF3300"/>
                </a:solidFill>
              </a:rPr>
              <a:t>ಭೌಗೋಳಿಕ ಸನ್ನಿವೇಶ</a:t>
            </a:r>
            <a:endParaRPr lang="en-IN" b="1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kn-IN" b="1" dirty="0">
                <a:solidFill>
                  <a:srgbClr val="006600"/>
                </a:solidFill>
              </a:rPr>
              <a:t>ಉತ್ತರದಲ್ಲಿ ಮೆಡಿಟರೇನಿಯನ್ ಸಮುದ್ರ, ಪಶ್ಚಿಮಕ್ಕೆ ಅಟ್ಲಾಂಟಿಕ್ ಸಾಗರ, ಪೂರ್ವಕ್ಕೆ ಕೆಂಪು ಸಮುದ್ರ ಹಾಗೂ ಹಿಂದೂ ಸಾಗರಗಳು ಸುತ್ತುವರಿದಿವೆ. 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ಹಿಂದೆ </a:t>
            </a:r>
            <a:r>
              <a:rPr lang="kn-IN" b="1" dirty="0">
                <a:solidFill>
                  <a:srgbClr val="006600"/>
                </a:solidFill>
              </a:rPr>
              <a:t>ಈ ಖಂಡದ ಈಶಾನ್ಯ ಭಾಗವು ಸಿನಾಯ್ ಪರ್ಯಾಯ ದ್ವೀಪದಿಂದ ಏಷ್ಯಾದೊಂದಿಗೆ ಜೋಡಣೆಯಾಗಿದ್ದು, ಈಗ ಅದು ಸೂಯೇಜ್ ಕಾಲುವೆಯಿಂದ ಪ್ರತ್ಯೇಕ ಗೊಂಡಿದೆ. 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ಜಿಬ್ರಾಲ್ಟರ್ ಜಲಸಂಧಿಯಿ</a:t>
            </a:r>
            <a:r>
              <a:rPr lang="en-IN" b="1" dirty="0" smtClean="0">
                <a:solidFill>
                  <a:srgbClr val="006600"/>
                </a:solidFill>
              </a:rPr>
              <a:t>ಂ</a:t>
            </a:r>
            <a:r>
              <a:rPr lang="kn-IN" b="1" dirty="0" smtClean="0">
                <a:solidFill>
                  <a:srgbClr val="006600"/>
                </a:solidFill>
              </a:rPr>
              <a:t>ದ </a:t>
            </a:r>
            <a:r>
              <a:rPr lang="kn-IN" b="1" dirty="0">
                <a:solidFill>
                  <a:srgbClr val="006600"/>
                </a:solidFill>
              </a:rPr>
              <a:t>ಯೂರೋಪ್ ಖಂಡವೂ ಹಾಗೂ ಕೆಂಪು ಸಮುದ್ರದಿಂದ ಅರೇಬಿಯ ಪರ್ಯಾಯ ದ್ವೀಪ ಆಫ್ರಿಕದಿಂದ ಪ್ರತ್ಯೇಕಗೊಂಡಿದೆ. </a:t>
            </a:r>
            <a:endParaRPr lang="en-IN" b="1" dirty="0" smtClean="0">
              <a:solidFill>
                <a:srgbClr val="006600"/>
              </a:solidFill>
            </a:endParaRPr>
          </a:p>
          <a:p>
            <a:r>
              <a:rPr lang="kn-IN" b="1" dirty="0" smtClean="0">
                <a:solidFill>
                  <a:srgbClr val="006600"/>
                </a:solidFill>
              </a:rPr>
              <a:t>ಆಫ್ರಿಕ </a:t>
            </a:r>
            <a:r>
              <a:rPr lang="kn-IN" b="1" dirty="0">
                <a:solidFill>
                  <a:srgbClr val="006600"/>
                </a:solidFill>
              </a:rPr>
              <a:t>ಖಂಡದ ಸಮುದ್ರತೀರ 30500 ಕಿ.ಮೀ. ಉದ್ದವಾಗಿದೆ</a:t>
            </a:r>
            <a:r>
              <a:rPr lang="kn-IN" dirty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140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solidFill>
                  <a:srgbClr val="800000"/>
                </a:solidFill>
              </a:rPr>
              <a:t>2. ಪ್ರಾಕೃತಿಕ ಲಕ್ಷಣಗಳು</a:t>
            </a:r>
            <a:endParaRPr lang="en-IN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n-IN" dirty="0">
                <a:solidFill>
                  <a:srgbClr val="FF0066"/>
                </a:solidFill>
              </a:rPr>
              <a:t>ಇಡಿ ಖಂಡವನ್ನೇ ವಿಶಾಲವಾದ ಪ್ರಸ್ಥಭೂಮಿಯಾಗಿ ಪರಿಗಣಿಸಲಾಗಿದೆ. </a:t>
            </a:r>
            <a:endParaRPr lang="en-IN" dirty="0" smtClean="0">
              <a:solidFill>
                <a:srgbClr val="FF0066"/>
              </a:solidFill>
            </a:endParaRPr>
          </a:p>
          <a:p>
            <a:r>
              <a:rPr lang="kn-IN" dirty="0" smtClean="0">
                <a:solidFill>
                  <a:srgbClr val="FF0066"/>
                </a:solidFill>
              </a:rPr>
              <a:t>ಅದು </a:t>
            </a:r>
            <a:r>
              <a:rPr lang="kn-IN" dirty="0">
                <a:solidFill>
                  <a:srgbClr val="FF0066"/>
                </a:solidFill>
              </a:rPr>
              <a:t>ಪುರಾತನ ಸ್ಫಟಿಕ ಶಿಲೆಗಳಿಂದ ರಚನೆಯಾಗಿದೆ</a:t>
            </a:r>
            <a:r>
              <a:rPr lang="kn-IN" dirty="0" smtClean="0">
                <a:solidFill>
                  <a:srgbClr val="FF0066"/>
                </a:solidFill>
              </a:rPr>
              <a:t>.</a:t>
            </a:r>
            <a:endParaRPr lang="en-IN" dirty="0" smtClean="0">
              <a:solidFill>
                <a:srgbClr val="FF0066"/>
              </a:solidFill>
            </a:endParaRPr>
          </a:p>
          <a:p>
            <a:r>
              <a:rPr lang="kn-IN" dirty="0" smtClean="0">
                <a:solidFill>
                  <a:srgbClr val="FF0066"/>
                </a:solidFill>
              </a:rPr>
              <a:t> </a:t>
            </a:r>
            <a:r>
              <a:rPr lang="kn-IN" dirty="0">
                <a:solidFill>
                  <a:srgbClr val="FF0066"/>
                </a:solidFill>
              </a:rPr>
              <a:t>ಅದು ಕಿರಿದಾದ </a:t>
            </a:r>
            <a:r>
              <a:rPr lang="kn-IN" dirty="0" smtClean="0">
                <a:solidFill>
                  <a:srgbClr val="FF0066"/>
                </a:solidFill>
              </a:rPr>
              <a:t>ಸಮುದ್ರದಂಚಿನಿ</a:t>
            </a:r>
            <a:r>
              <a:rPr lang="en-IN" dirty="0" smtClean="0">
                <a:solidFill>
                  <a:srgbClr val="FF0066"/>
                </a:solidFill>
              </a:rPr>
              <a:t>ಂ</a:t>
            </a:r>
            <a:r>
              <a:rPr lang="kn-IN" dirty="0" smtClean="0">
                <a:solidFill>
                  <a:srgbClr val="FF0066"/>
                </a:solidFill>
              </a:rPr>
              <a:t>ದ </a:t>
            </a:r>
            <a:r>
              <a:rPr lang="kn-IN" dirty="0">
                <a:solidFill>
                  <a:srgbClr val="FF0066"/>
                </a:solidFill>
              </a:rPr>
              <a:t>ಕಡಿದಾಗಿ ಎದ್ದುಕೊಂಡ ಪೀಠಭೂಮಿ. ಹೀಗಾಗಿ ಈ ಖಂಡದ ಒಳನಾಡಿಗೆ ಪ್ರವೇಶಿಸುವುದು ಕಷ್ಟ. </a:t>
            </a:r>
            <a:endParaRPr lang="en-IN" dirty="0" smtClean="0">
              <a:solidFill>
                <a:srgbClr val="FF0066"/>
              </a:solidFill>
            </a:endParaRPr>
          </a:p>
          <a:p>
            <a:r>
              <a:rPr lang="kn-IN" dirty="0" smtClean="0">
                <a:solidFill>
                  <a:srgbClr val="FF0066"/>
                </a:solidFill>
              </a:rPr>
              <a:t>ಆಫ್ರಿಕ </a:t>
            </a:r>
            <a:r>
              <a:rPr lang="kn-IN" dirty="0">
                <a:solidFill>
                  <a:srgbClr val="FF0066"/>
                </a:solidFill>
              </a:rPr>
              <a:t>ಖಂಡವನ್ನು ಅದರ ವಿಸ್ತೀರ್ಣಕ್ಕೆ ಹೋಲಿಸಿದಾಗ ಅದು ಇತರೆ </a:t>
            </a:r>
            <a:r>
              <a:rPr lang="kn-IN" dirty="0" smtClean="0">
                <a:solidFill>
                  <a:srgbClr val="FF0066"/>
                </a:solidFill>
              </a:rPr>
              <a:t>ಖಂಡಗಳಿಗಿ</a:t>
            </a:r>
            <a:r>
              <a:rPr lang="en-IN" dirty="0" smtClean="0">
                <a:solidFill>
                  <a:srgbClr val="FF0066"/>
                </a:solidFill>
              </a:rPr>
              <a:t>ಂ</a:t>
            </a:r>
            <a:r>
              <a:rPr lang="kn-IN" dirty="0" smtClean="0">
                <a:solidFill>
                  <a:srgbClr val="FF0066"/>
                </a:solidFill>
              </a:rPr>
              <a:t>ತ </a:t>
            </a:r>
            <a:r>
              <a:rPr lang="kn-IN" dirty="0">
                <a:solidFill>
                  <a:srgbClr val="FF0066"/>
                </a:solidFill>
              </a:rPr>
              <a:t>ಕಡಿಮೆ ಎತ್ತರವುಳ್ಳ ಪರ್ವತ ಮತ್ತು ತಗ್ಗು ಮೈದಾನಗಳನ್ನು ಹೊಂದಿದೆ.</a:t>
            </a:r>
            <a:endParaRPr lang="en-IN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2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1604</Words>
  <Application>Microsoft Office PowerPoint</Application>
  <PresentationFormat>On-screen Show (4:3)</PresentationFormat>
  <Paragraphs>173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ಸಮಾಜ ವಿಜ್ಞಾನ (ಭೂಗೋಳ)</vt:lpstr>
      <vt:lpstr>ಆಫ್ರಿಕಾ ಖಂಡದ ವಿಶೇಷತೆಗಳು</vt:lpstr>
      <vt:lpstr>ಆಫ್ರಿಕಾ ಖಂಡದ ವಿಶೇಷತೆಗಳು</vt:lpstr>
      <vt:lpstr>PowerPoint Presentation</vt:lpstr>
      <vt:lpstr>ಸ್ಥಾನ:</vt:lpstr>
      <vt:lpstr>PowerPoint Presentation</vt:lpstr>
      <vt:lpstr>ವಿಸ್ತೀರ್ಣ:</vt:lpstr>
      <vt:lpstr>ಭೌಗೋಳಿಕ ಸನ್ನಿವೇಶ</vt:lpstr>
      <vt:lpstr>2. ಪ್ರಾಕೃತಿಕ ಲಕ್ಷಣಗಳು</vt:lpstr>
      <vt:lpstr>ಮಹಾಸೀಳು ಕಣಿವೆ:</vt:lpstr>
      <vt:lpstr>ಮಹಾಸೀಳು ಕಣಿವೆ:</vt:lpstr>
      <vt:lpstr>ಆಫ್ರಿಕದ ತಗ್ಗುಪ್ರದೇಶಗಳು:</vt:lpstr>
      <vt:lpstr>PowerPoint Presentation</vt:lpstr>
      <vt:lpstr>ಸರೋವರಗಳು</vt:lpstr>
      <vt:lpstr>ಪರ್ವತಗಳು</vt:lpstr>
      <vt:lpstr>ಡ್ರೇಕನ್ಸ್ ಬರ್ಗ್ ಪರ್ವತಗಳು:</vt:lpstr>
      <vt:lpstr>ಕಿಲಿಮಾಂಜರೊ ಪರ್ವತಗಳು:</vt:lpstr>
      <vt:lpstr>PowerPoint Presentation</vt:lpstr>
      <vt:lpstr>ಸೂಯೇಜ್ ಭೂಕಂಠ</vt:lpstr>
      <vt:lpstr>PowerPoint Presentation</vt:lpstr>
      <vt:lpstr>PowerPoint Presentation</vt:lpstr>
      <vt:lpstr>ಜಲಸಂಪನ್ಮೂಲಗಳು</vt:lpstr>
      <vt:lpstr>ನೈಲ್ ನದಿ</vt:lpstr>
      <vt:lpstr>PowerPoint Presentation</vt:lpstr>
      <vt:lpstr>PowerPoint Presentation</vt:lpstr>
      <vt:lpstr>ಕಾಂಗೋ ನದಿ: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ಬೆಯೊಬಾಬ್ ಮರ</vt:lpstr>
      <vt:lpstr>PowerPoint Presentation</vt:lpstr>
      <vt:lpstr>ಡ್ರಾಕೇನಾ ಸಿನ್ನಬಾರಿ</vt:lpstr>
      <vt:lpstr>ಅಂಜೂರ</vt:lpstr>
      <vt:lpstr>PowerPoint Presentation</vt:lpstr>
      <vt:lpstr>PowerPoint Presentation</vt:lpstr>
      <vt:lpstr>ಪ್ರಾಣಿ ಸಂಪತ್ತು</vt:lpstr>
      <vt:lpstr>PowerPoint Presentation</vt:lpstr>
      <vt:lpstr>PowerPoint Presentation</vt:lpstr>
      <vt:lpstr>ಉಷ್ಟ್ರಪಕ್ಷಿ</vt:lpstr>
      <vt:lpstr>5. ವ್ಯವಸಾಯ ಮತ್ತು ಕೈಗಾರಿಕೆಗಳು</vt:lpstr>
      <vt:lpstr>PowerPoint Presentation</vt:lpstr>
      <vt:lpstr>ವ್ಯವಸಾಯ ಹಿಂದುಳಿಯುವುದಕ್ಕೆ ಕಾರಣಗಳು</vt:lpstr>
      <vt:lpstr>ಕೈಗಾರಿಕೆಗಳ ನಿಧಾನ ಅಭಿವೃದ್ಧಿಗೆ ಕಾರಣಗಳು</vt:lpstr>
      <vt:lpstr>6. ಬೆಲೆಬಾಳುವ ಖನಿಜಗಳು</vt:lpstr>
      <vt:lpstr>ಬಂಗಾರ:</vt:lpstr>
      <vt:lpstr>ಜನಸಂಖ್ಯೆ: ಬೆಳವಣಿಗೆ, ಹಂಚಿಕೆ ಮತ್ತು ಸಾಂದ್ರತೆ</vt:lpstr>
      <vt:lpstr>PowerPoint Presentation</vt:lpstr>
      <vt:lpstr>ಪಿಗ್ಮಿಗಳು, </vt:lpstr>
      <vt:lpstr>ಬುಶ್‌ಮೆನ್</vt:lpstr>
      <vt:lpstr>ಮಸಾಯಿ.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ಸಮಾಜ ವಿಜ್ಞಾನ (ಭೂಗೋಳ)</dc:title>
  <dc:creator/>
  <cp:lastModifiedBy>Windows User</cp:lastModifiedBy>
  <cp:revision>89</cp:revision>
  <dcterms:created xsi:type="dcterms:W3CDTF">2006-08-16T00:00:00Z</dcterms:created>
  <dcterms:modified xsi:type="dcterms:W3CDTF">2024-02-06T16:20:52Z</dcterms:modified>
</cp:coreProperties>
</file>