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0" r:id="rId6"/>
    <p:sldId id="259" r:id="rId7"/>
    <p:sldId id="261" r:id="rId8"/>
    <p:sldId id="262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8" r:id="rId41"/>
    <p:sldId id="303" r:id="rId42"/>
    <p:sldId id="299" r:id="rId43"/>
    <p:sldId id="302" r:id="rId44"/>
    <p:sldId id="301" r:id="rId45"/>
    <p:sldId id="300" r:id="rId46"/>
    <p:sldId id="304" r:id="rId47"/>
    <p:sldId id="305" r:id="rId48"/>
    <p:sldId id="306" r:id="rId49"/>
    <p:sldId id="308" r:id="rId50"/>
    <p:sldId id="297" r:id="rId51"/>
    <p:sldId id="296" r:id="rId52"/>
    <p:sldId id="309" r:id="rId53"/>
    <p:sldId id="311" r:id="rId54"/>
    <p:sldId id="310" r:id="rId55"/>
    <p:sldId id="31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>
            <a:normAutofit fontScale="90000"/>
          </a:bodyPr>
          <a:lstStyle/>
          <a:p>
            <a:r>
              <a:rPr lang="en-IN" sz="8000" b="1" dirty="0" err="1" smtClean="0">
                <a:solidFill>
                  <a:srgbClr val="00B050"/>
                </a:solidFill>
              </a:rPr>
              <a:t>ಸಮಾಜ</a:t>
            </a:r>
            <a:r>
              <a:rPr lang="en-IN" sz="8000" b="1" dirty="0" smtClean="0">
                <a:solidFill>
                  <a:srgbClr val="00B050"/>
                </a:solidFill>
              </a:rPr>
              <a:t> </a:t>
            </a:r>
            <a:r>
              <a:rPr lang="en-IN" sz="8000" b="1" dirty="0" err="1" smtClean="0">
                <a:solidFill>
                  <a:srgbClr val="00B050"/>
                </a:solidFill>
              </a:rPr>
              <a:t>ವಿಜ್ಞಾನ</a:t>
            </a:r>
            <a:r>
              <a:rPr lang="en-IN" sz="8000" b="1" dirty="0" smtClean="0">
                <a:solidFill>
                  <a:srgbClr val="00B050"/>
                </a:solidFill>
              </a:rPr>
              <a:t/>
            </a:r>
            <a:br>
              <a:rPr lang="en-IN" sz="8000" b="1" dirty="0" smtClean="0">
                <a:solidFill>
                  <a:srgbClr val="00B050"/>
                </a:solidFill>
              </a:rPr>
            </a:br>
            <a:r>
              <a:rPr lang="en-IN" sz="8000" b="1" dirty="0">
                <a:solidFill>
                  <a:srgbClr val="00B050"/>
                </a:solidFill>
              </a:rPr>
              <a:t>(</a:t>
            </a:r>
            <a:r>
              <a:rPr lang="en-IN" sz="8000" b="1" dirty="0" err="1" smtClean="0">
                <a:solidFill>
                  <a:srgbClr val="00B050"/>
                </a:solidFill>
              </a:rPr>
              <a:t>ಭೂಗೋಳ</a:t>
            </a:r>
            <a:r>
              <a:rPr lang="en-IN" sz="8000" b="1" dirty="0" smtClean="0">
                <a:solidFill>
                  <a:srgbClr val="00B050"/>
                </a:solidFill>
              </a:rPr>
              <a:t>)</a:t>
            </a:r>
            <a:endParaRPr lang="en-IN" sz="80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8001000" cy="1752600"/>
          </a:xfrm>
        </p:spPr>
        <p:txBody>
          <a:bodyPr>
            <a:noAutofit/>
          </a:bodyPr>
          <a:lstStyle/>
          <a:p>
            <a:r>
              <a:rPr lang="en-IN" sz="6600" b="1" dirty="0" err="1" smtClean="0">
                <a:solidFill>
                  <a:schemeClr val="accent2">
                    <a:lumMod val="50000"/>
                  </a:schemeClr>
                </a:solidFill>
              </a:rPr>
              <a:t>ಯುರೋಪ</a:t>
            </a:r>
            <a:r>
              <a:rPr lang="en-IN" sz="6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sz="6600" b="1" dirty="0" err="1" smtClean="0">
                <a:solidFill>
                  <a:schemeClr val="accent2">
                    <a:lumMod val="50000"/>
                  </a:schemeClr>
                </a:solidFill>
              </a:rPr>
              <a:t>ಖಂಡ</a:t>
            </a:r>
            <a:endParaRPr lang="en-IN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0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9085"/>
            <a:ext cx="8686800" cy="6139830"/>
          </a:xfrm>
        </p:spPr>
      </p:pic>
    </p:spTree>
    <p:extLst>
      <p:ext uri="{BB962C8B-B14F-4D97-AF65-F5344CB8AC3E}">
        <p14:creationId xmlns:p14="http://schemas.microsoft.com/office/powerpoint/2010/main" val="370849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b="1" dirty="0"/>
              <a:t>1. ವಾಯವ್ಯ ಎತ್ತರದ ಭಾಗಗಳು: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n-IN" dirty="0" smtClean="0"/>
              <a:t>ಈ </a:t>
            </a:r>
            <a:r>
              <a:rPr lang="kn-IN" dirty="0"/>
              <a:t>ಪ್ರಾಕೃತಿಕ ವಿಭಾಗವು ಅತ್ಯಂತ ಪುರಾತನ ಪರ್ವತ ಸರಣಿಗಳನ್ನುಳ್ಳ ಫಿನ್‌ಲ್ಯಾಂಡ್, ಸ್ವೀಡನ್, ನಾರ್ವೆಗಳನ್ನೊಳಗೊಂಡಿದ್ದು, ಐಸ್‌ಲ್ಯಾಂಡ್ ಮತ್ತು ಬ್ರಿಟನ್‌ವರೆಗೂ ವಿಸ್ತರಿಸಿದೆ. </a:t>
            </a:r>
            <a:endParaRPr lang="en-IN" dirty="0" smtClean="0"/>
          </a:p>
          <a:p>
            <a:r>
              <a:rPr lang="kn-IN" dirty="0" smtClean="0"/>
              <a:t>ಇವು </a:t>
            </a:r>
            <a:r>
              <a:rPr lang="kn-IN" dirty="0"/>
              <a:t>ಅವಶೇಷ ಪರ್ವತಗಳು. </a:t>
            </a:r>
            <a:endParaRPr lang="en-IN" dirty="0" smtClean="0"/>
          </a:p>
          <a:p>
            <a:r>
              <a:rPr lang="kn-IN" dirty="0" smtClean="0"/>
              <a:t>ಹಿಮನದಿಗಳ </a:t>
            </a:r>
            <a:r>
              <a:rPr lang="kn-IN" dirty="0"/>
              <a:t>ಸವೆತದಿಂದಾಗಿ ಕಡಿಮೆ ಎತ್ತರವನ್ನು ಹೊಂದಿವೆ</a:t>
            </a:r>
            <a:r>
              <a:rPr lang="kn-IN" dirty="0" smtClean="0"/>
              <a:t>.</a:t>
            </a:r>
            <a:endParaRPr lang="en-IN" dirty="0" smtClean="0"/>
          </a:p>
          <a:p>
            <a:r>
              <a:rPr lang="kn-IN" dirty="0" smtClean="0"/>
              <a:t> </a:t>
            </a:r>
            <a:r>
              <a:rPr lang="kn-IN" dirty="0"/>
              <a:t>ಅವು ಪುರಾತನ ಶಿಲೆಗಳಿಂದ ರಚಿತವಾಗಿವೆ.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03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b="1" dirty="0"/>
              <a:t>1. ವಾಯವ್ಯ ಎತ್ತರದ ಭಾಗಗಳು: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n-IN" dirty="0"/>
              <a:t>ಸ್ಕಾಂಡಿನೇವಿಯಾದಲ್ಲಿ ಇವುಗಳ ಸಾಮಾನ್ಯ ಎತ್ತರ 2000 ಮೀ. ಮತ್ತು </a:t>
            </a:r>
            <a:r>
              <a:rPr lang="en-IN" dirty="0" err="1" smtClean="0"/>
              <a:t>ಐರ್ಲೆಂ</a:t>
            </a:r>
            <a:r>
              <a:rPr lang="kn-IN" dirty="0" smtClean="0"/>
              <a:t>ಡ್ </a:t>
            </a:r>
            <a:r>
              <a:rPr lang="kn-IN" dirty="0"/>
              <a:t>ಮತ್ತು ಸ್ಕಾಟ್ಲೆಂಡ್‌ಗಳಲ್ಲಿ 600 ಮೀ. ಮಾತ್ರ</a:t>
            </a:r>
            <a:r>
              <a:rPr lang="kn-IN" dirty="0" smtClean="0"/>
              <a:t>.</a:t>
            </a:r>
            <a:endParaRPr lang="en-IN" dirty="0" smtClean="0"/>
          </a:p>
          <a:p>
            <a:r>
              <a:rPr lang="kn-IN" dirty="0" smtClean="0"/>
              <a:t> </a:t>
            </a:r>
            <a:r>
              <a:rPr lang="kn-IN" dirty="0"/>
              <a:t>ಗೋಲ್ಡೊಪಿಗ್ಗೆನ್ (2469 ಮೀ.) ಈ ವಿಭಾಗದ ಅತ್ಯಂತ ಎತ್ತರವಾದ ಶಿಖರ (ನಾರ್ವೆ). </a:t>
            </a:r>
            <a:endParaRPr lang="en-IN" dirty="0" smtClean="0"/>
          </a:p>
          <a:p>
            <a:r>
              <a:rPr lang="kn-IN" dirty="0" smtClean="0"/>
              <a:t>ಸ್ಕಾಟ್ಲೆಂಡಿನ </a:t>
            </a:r>
            <a:r>
              <a:rPr lang="kn-IN" dirty="0"/>
              <a:t>ಬೆನ್‌ನೆವಿಸ್ (1343 ಮೀ.) ಮತ್ತು ವೇಲ್ಸ್ನ ಸ್ನೊಡೋನ್ (1085 ಮೀ.) ಇತರೆ ಶಿಖರಗಳು. </a:t>
            </a:r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6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kn-IN" sz="3600" b="1" dirty="0">
                <a:solidFill>
                  <a:srgbClr val="FF0000"/>
                </a:solidFill>
              </a:rPr>
              <a:t>2. ಉತ್ತರ ಯೂರೋಪ್ ಮೈದಾನಗಳು: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20000"/>
          </a:bodyPr>
          <a:lstStyle/>
          <a:p>
            <a:r>
              <a:rPr lang="kn-IN" b="1" dirty="0" smtClean="0">
                <a:solidFill>
                  <a:srgbClr val="00B0F0"/>
                </a:solidFill>
              </a:rPr>
              <a:t>ಇದನ್ನು </a:t>
            </a:r>
            <a:r>
              <a:rPr lang="kn-IN" b="1" dirty="0">
                <a:solidFill>
                  <a:srgbClr val="00B0F0"/>
                </a:solidFill>
              </a:rPr>
              <a:t>‘ಕೇಂದ್ರದ ತಗ್ಗು ಭಾಗಗಳು’ ಎಂತಲೂ ಕರೆಯಲಾಗುತ್ತದೆ. </a:t>
            </a:r>
            <a:endParaRPr lang="en-IN" b="1" dirty="0" smtClean="0">
              <a:solidFill>
                <a:srgbClr val="00B0F0"/>
              </a:solidFill>
            </a:endParaRPr>
          </a:p>
          <a:p>
            <a:r>
              <a:rPr lang="kn-IN" b="1" dirty="0" smtClean="0">
                <a:solidFill>
                  <a:srgbClr val="00B0F0"/>
                </a:solidFill>
              </a:rPr>
              <a:t>ಇದು </a:t>
            </a:r>
            <a:r>
              <a:rPr lang="kn-IN" b="1" dirty="0">
                <a:solidFill>
                  <a:srgbClr val="00B0F0"/>
                </a:solidFill>
              </a:rPr>
              <a:t>ಪೂರ್ವದಲ್ಲಿ ಯೂರಲ್ ಪರ್ವತಗಳಿಂದ ಪಶ್ಚಿಮದಲ್ಲಿ ಅಟ್ಲಾಂಟಿಕ್ ತೀರದವರೆಗೆ ವಿಸ್ತರಿಸಿದೆ. </a:t>
            </a:r>
            <a:endParaRPr lang="en-IN" b="1" dirty="0" smtClean="0">
              <a:solidFill>
                <a:srgbClr val="00B0F0"/>
              </a:solidFill>
            </a:endParaRPr>
          </a:p>
          <a:p>
            <a:r>
              <a:rPr lang="kn-IN" b="1" dirty="0" smtClean="0">
                <a:solidFill>
                  <a:srgbClr val="00B0F0"/>
                </a:solidFill>
              </a:rPr>
              <a:t>ಯೂರೋಪಿನ </a:t>
            </a:r>
            <a:r>
              <a:rPr lang="kn-IN" b="1" dirty="0">
                <a:solidFill>
                  <a:srgbClr val="00B0F0"/>
                </a:solidFill>
              </a:rPr>
              <a:t>ಬಹಳಷ್ಟು ಭಾಗವು ಈ ಭಾಗದಲ್ಲಿದೆ. </a:t>
            </a:r>
            <a:endParaRPr lang="en-IN" b="1" dirty="0" smtClean="0">
              <a:solidFill>
                <a:srgbClr val="00B0F0"/>
              </a:solidFill>
            </a:endParaRPr>
          </a:p>
          <a:p>
            <a:r>
              <a:rPr lang="kn-IN" b="1" dirty="0" smtClean="0">
                <a:solidFill>
                  <a:srgbClr val="00B0F0"/>
                </a:solidFill>
              </a:rPr>
              <a:t>ಇದರಲ್ಲಿ </a:t>
            </a:r>
            <a:r>
              <a:rPr lang="kn-IN" b="1" dirty="0">
                <a:solidFill>
                  <a:srgbClr val="00B0F0"/>
                </a:solidFill>
              </a:rPr>
              <a:t>ಯೂರೋಪಿಯನ್ ರಷ್ಯ, ಪೋಲೆಂಡ್, ಉತ್ತರ ಜರ್ಮನಿ, ನೆದರ್ಲೆಂಡ್ಸ್ (ಹಾಲೆಂಡ್), ಡೆನ್ಮಾರ್ಕ್, ಬೆಲ್ಜಿಯಂ, ಉತ್ತರ ಫ್ರಾನ್ಸ್ ಹಾಗೂ </a:t>
            </a:r>
            <a:r>
              <a:rPr lang="kn-IN" b="1" dirty="0" smtClean="0">
                <a:solidFill>
                  <a:srgbClr val="00B0F0"/>
                </a:solidFill>
              </a:rPr>
              <a:t>ಇಂಗ್ಲೆ</a:t>
            </a:r>
            <a:r>
              <a:rPr lang="en-IN" b="1" dirty="0" smtClean="0">
                <a:solidFill>
                  <a:srgbClr val="00B0F0"/>
                </a:solidFill>
              </a:rPr>
              <a:t>ಂ</a:t>
            </a:r>
            <a:r>
              <a:rPr lang="kn-IN" b="1" dirty="0" smtClean="0">
                <a:solidFill>
                  <a:srgbClr val="00B0F0"/>
                </a:solidFill>
              </a:rPr>
              <a:t>ಡ್‌ನ </a:t>
            </a:r>
            <a:r>
              <a:rPr lang="kn-IN" b="1" dirty="0">
                <a:solidFill>
                  <a:srgbClr val="00B0F0"/>
                </a:solidFill>
              </a:rPr>
              <a:t>ಪೂರ್ವಭಾಗಗಳು ಸೇರಿವೆ.</a:t>
            </a:r>
            <a:endParaRPr lang="en-IN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r>
              <a:rPr lang="kn-IN" dirty="0"/>
              <a:t>ಈ ವಿಭಾಗದ ಪೂರ್ವಭಾಗವು ಅಗಲವಾಗಿದೆ ಮತ್ತು ಪಶ್ಚಿಮಕ್ಕೆ ಕಿರಿದಾಗುತ್ತಾ ಹೋಗುವುದು. </a:t>
            </a:r>
            <a:endParaRPr lang="en-IN" dirty="0" smtClean="0"/>
          </a:p>
          <a:p>
            <a:r>
              <a:rPr lang="kn-IN" dirty="0" smtClean="0"/>
              <a:t>ನೆದರ್ಲೆಂಡ್ಸ್ </a:t>
            </a:r>
            <a:r>
              <a:rPr lang="kn-IN" dirty="0"/>
              <a:t>ಮತ್ತು ಬೆಲ್ಜಿಯಂ ದೇಶಗಳ ಕೆಲವು ಮೈದಾನಗಳು ಸಮುದ್ರಮಟ್ಟಕ್ಕೂ ತಗ್ಗಿನಲ್ಲಿವೆ. </a:t>
            </a:r>
            <a:endParaRPr lang="en-IN" dirty="0" smtClean="0"/>
          </a:p>
          <a:p>
            <a:r>
              <a:rPr lang="kn-IN" dirty="0" smtClean="0"/>
              <a:t>ಈ </a:t>
            </a:r>
            <a:r>
              <a:rPr lang="kn-IN" dirty="0"/>
              <a:t>ಮೈದಾನಗಳು ಇಲ್ಲಿ ಹರಿಯುವ ನದಿಗಳ ಸಂಚಯ ಕಾರ್ಯದಿಂದಾದವು</a:t>
            </a:r>
            <a:r>
              <a:rPr lang="kn-IN" dirty="0" smtClean="0"/>
              <a:t>.</a:t>
            </a:r>
            <a:endParaRPr lang="en-IN" dirty="0" smtClean="0"/>
          </a:p>
          <a:p>
            <a:r>
              <a:rPr lang="kn-IN" dirty="0"/>
              <a:t>ಇಲ್ಲಿ ಪ್ರಪಂಚದಲ್ಲೇ ಪ್ರಖ್ಯಾತ ಫಲವತ್ತಾದ ಕೃಷಿ ಭೂಮಿಗಳಿವೆ.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26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3.</a:t>
            </a:r>
            <a:r>
              <a:rPr lang="kn-IN" b="1" dirty="0" smtClean="0">
                <a:solidFill>
                  <a:srgbClr val="FF0000"/>
                </a:solidFill>
              </a:rPr>
              <a:t>ಕೇಂದ್ರದ </a:t>
            </a:r>
            <a:r>
              <a:rPr lang="kn-IN" b="1" dirty="0">
                <a:solidFill>
                  <a:srgbClr val="FF0000"/>
                </a:solidFill>
              </a:rPr>
              <a:t>ಎತ್ತರವಾದ ಭಾಗಗಳು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92500" lnSpcReduction="20000"/>
          </a:bodyPr>
          <a:lstStyle/>
          <a:p>
            <a:r>
              <a:rPr lang="k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ಇದು ಪುರಾತನ ಶಿಲೆಗಳಿಂದ ರಚನೆಗೊಂಡಿದ್ದು, ಹಲವು ಪುರಾತನ ಪರ್ವತ, ಬೆಟ್ಟ ಮತ್ತು ಪೀಠ ಭೂಮಿಗಳನ್ನು ಒಳಗೊಂಡಿದೆ. </a:t>
            </a:r>
            <a:endParaRPr lang="en-IN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ಅವುಗಳ </a:t>
            </a:r>
            <a:r>
              <a:rPr lang="k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ಸರಾಸರಿ ಎತ್ತರ ಸಮುದ್ರ ಮಟ್ಟಕ್ಕೆ 600 </a:t>
            </a:r>
            <a:r>
              <a:rPr lang="k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ಮೀಟರ್</a:t>
            </a:r>
            <a:r>
              <a:rPr lang="e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ಗಳು</a:t>
            </a:r>
            <a:r>
              <a:rPr lang="e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k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ಈ ವಿಭಾಗವು ಪಶ್ಚಿಮದಲ್ಲಿ </a:t>
            </a:r>
            <a:r>
              <a:rPr lang="k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ಐರ್ಲೆಂಡ್‌ನಿ</a:t>
            </a:r>
            <a:r>
              <a:rPr lang="e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ಂ</a:t>
            </a:r>
            <a:r>
              <a:rPr lang="k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ದ </a:t>
            </a:r>
            <a:r>
              <a:rPr lang="k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ಪೂರ್ವದಲ್ಲಿ ರಷ್ಯದವರೆಗೆ ವಿಸ್ತರಿಸಿದೆ. </a:t>
            </a:r>
            <a:endParaRPr lang="en-IN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ಇದರಲ್ಲಿ </a:t>
            </a:r>
            <a:r>
              <a:rPr lang="kn-IN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ಸ್ಪೇನ್ ಮತ್ತು ಪೋರ್ಚಗಲ್ಲಿನ ಮೆಸೆಟ, ಫ್ರಾನ್ಸಿನ ಕೇಂದ್ರ ಮಾಸಿಫ್ ಮತ್ತು ವೊಸ್ಜೆಸ್, ಜರ್ಮನಿಯ ಬ್ಲಾಕ್‌ಫಾರೆಸ್ಟ್ ಹಾಗೂ ಜೆಕ್ ಮತ್ತು ಸ್ಲೋವೇಕಿಯ ಗಣರಾಜ್ಯಗಳಲ್ಲಿರುವ ಕಡಿಮೆ ಎತ್ತರವುಳ್ಳ ಹಲವು ಸರಣಿಗಳು ಸೇರಿವೆ.</a:t>
            </a:r>
            <a:endParaRPr lang="en-IN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8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4</a:t>
            </a:r>
            <a:r>
              <a:rPr lang="kn-IN" b="1" dirty="0">
                <a:solidFill>
                  <a:srgbClr val="FF0000"/>
                </a:solidFill>
              </a:rPr>
              <a:t>. ದಕ್ಷಿಣದ ಪರ್ವತಗಳು: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85000" lnSpcReduction="10000"/>
          </a:bodyPr>
          <a:lstStyle/>
          <a:p>
            <a:r>
              <a:rPr lang="kn-IN" b="1" dirty="0" smtClean="0"/>
              <a:t>ಈ </a:t>
            </a:r>
            <a:r>
              <a:rPr lang="kn-IN" b="1" dirty="0"/>
              <a:t>ವಿಭಾಗವನ್ನು </a:t>
            </a:r>
            <a:r>
              <a:rPr lang="kn-IN" b="1" dirty="0" smtClean="0"/>
              <a:t>‘</a:t>
            </a:r>
            <a:r>
              <a:rPr lang="en-IN" b="1" dirty="0" err="1" smtClean="0"/>
              <a:t>ಅಲ್ಪೈ</a:t>
            </a:r>
            <a:r>
              <a:rPr lang="kn-IN" b="1" dirty="0" smtClean="0"/>
              <a:t>ನ್ </a:t>
            </a:r>
            <a:r>
              <a:rPr lang="kn-IN" b="1" dirty="0"/>
              <a:t>ಪರ್ವತಗಳ ಭಾಗ’ ವೆಂತಲೂ ಕರೆಯಲಾಗಿದೆ. </a:t>
            </a:r>
            <a:endParaRPr lang="en-IN" b="1" dirty="0" smtClean="0"/>
          </a:p>
          <a:p>
            <a:r>
              <a:rPr lang="kn-IN" b="1" dirty="0" smtClean="0"/>
              <a:t>ಇದರಲ್ಲಿ </a:t>
            </a:r>
            <a:r>
              <a:rPr lang="kn-IN" b="1" dirty="0"/>
              <a:t>ಅನೇಕ ಪರ್ವತ ಸರಣಿಗಳಿವೆ - ಸಿಯರ‍್ರಮೊರೇನ, (ಸ್ಪೇನ್), ಫ್ರಾನ್ಸ್ ಮತ್ತು ಸ್ಪೇನ್‌ಗಳ ಮಧ್ಯದಲ್ಲಿ ಗಡಿಯಂತಿರುವ ಪಿರನೀಸ್ ಪರ್ವತಗಳು. </a:t>
            </a:r>
            <a:endParaRPr lang="en-IN" b="1" dirty="0" smtClean="0"/>
          </a:p>
          <a:p>
            <a:r>
              <a:rPr lang="kn-IN" b="1" dirty="0" smtClean="0"/>
              <a:t>ಇವು </a:t>
            </a:r>
            <a:r>
              <a:rPr lang="kn-IN" b="1" dirty="0"/>
              <a:t>ಪಶ್ಚಿಮದಲ್ಲಿ ಅಟ್ಲಾಂಟಿಕ್ ತೀರದಿಂದ ಪೂರ್ವದಲ್ಲಿ ಕ್ಯಾಸ್ಪಿಯನ್ ಸಮುದ್ರದವರೆಗೂ </a:t>
            </a:r>
            <a:r>
              <a:rPr lang="kn-IN" b="1" dirty="0" smtClean="0"/>
              <a:t>ಒಂದಕ್ಕೊ</a:t>
            </a:r>
            <a:r>
              <a:rPr lang="en-IN" b="1" dirty="0" smtClean="0"/>
              <a:t>ಂ</a:t>
            </a:r>
            <a:r>
              <a:rPr lang="kn-IN" b="1" dirty="0" smtClean="0"/>
              <a:t>ದು </a:t>
            </a:r>
            <a:r>
              <a:rPr lang="kn-IN" b="1" dirty="0"/>
              <a:t>ಸಮಾನಾಂತರ ಸರಣಿಗಳಾಗಿ ಹಬ್ಬಿವೆ. </a:t>
            </a:r>
            <a:endParaRPr lang="en-IN" b="1" dirty="0" smtClean="0"/>
          </a:p>
          <a:p>
            <a:r>
              <a:rPr lang="kn-IN" b="1" dirty="0" smtClean="0"/>
              <a:t>ಇವು </a:t>
            </a:r>
            <a:r>
              <a:rPr lang="kn-IN" b="1" dirty="0"/>
              <a:t>ಹಿಮಾಲಯಗಳಂತೆ ಮಡಿಕೆ ಪರ್ವತಗಳಾಗಿವೆ.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595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kn-IN" sz="2800" b="1" dirty="0"/>
              <a:t>ಈ ಭಾಗದಲ್ಲಿ </a:t>
            </a:r>
            <a:r>
              <a:rPr lang="kn-IN" sz="2800" b="1" dirty="0" smtClean="0"/>
              <a:t>ಆಲ್ಪ್ಸ</a:t>
            </a:r>
            <a:r>
              <a:rPr lang="en-IN" sz="2800" b="1" dirty="0" smtClean="0"/>
              <a:t>್</a:t>
            </a:r>
            <a:r>
              <a:rPr lang="kn-IN" sz="2800" b="1" dirty="0" smtClean="0"/>
              <a:t> ಪರ್ವತಗಳು</a:t>
            </a:r>
            <a:r>
              <a:rPr lang="en-IN" sz="2800" b="1" dirty="0" smtClean="0"/>
              <a:t> </a:t>
            </a:r>
            <a:r>
              <a:rPr lang="kn-IN" sz="2800" b="1" dirty="0" smtClean="0"/>
              <a:t>ಮುಖ್ಯವಾದವು</a:t>
            </a:r>
            <a:r>
              <a:rPr lang="kn-IN" sz="2800" b="1" dirty="0"/>
              <a:t>. ಇಲ್ಲಿನ ಅತ್ಯಂತ ಎತ್ತರವಾದ ಶಿಖರವೆಂದರೆ ಮೌಂಟ್ </a:t>
            </a:r>
            <a:r>
              <a:rPr lang="en-IN" sz="2800" b="1" dirty="0" err="1" smtClean="0"/>
              <a:t>ಬ್ಲ್ಯಾಂ</a:t>
            </a:r>
            <a:r>
              <a:rPr lang="kn-IN" sz="2800" b="1" dirty="0" smtClean="0"/>
              <a:t>ಕ್ </a:t>
            </a:r>
            <a:r>
              <a:rPr lang="kn-IN" sz="2800" b="1" dirty="0"/>
              <a:t>(4807 ಮೀ)..</a:t>
            </a:r>
            <a:endParaRPr lang="en-IN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0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b="1" dirty="0">
                <a:solidFill>
                  <a:srgbClr val="FF0000"/>
                </a:solidFill>
              </a:rPr>
              <a:t>ವಾಯುಗುಣ ಪ್ರದೇಶಗಳು ಮತ್ತು ಸ್ವಾಭಾವಿಕ ಸಸ್ಯವರ್ಗ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n-IN" dirty="0"/>
              <a:t>ಖಂಡದ ಹೆಚ್ಚಿನ ಭಾಗವು ‘ಸಮಶೀತೋಷ್ಣವಲಯದ ವಾಯುಗುಣ’ವನ್ನು ಹೊಂದಿದೆ. ಇದನ್ನು ‘ಹಿತಕರ ವಾಯುಗುಣ’ ಎಂತಲೂ ಕರೆಯಲಾಗಿದೆ. </a:t>
            </a:r>
            <a:endParaRPr lang="en-IN" dirty="0" smtClean="0"/>
          </a:p>
          <a:p>
            <a:r>
              <a:rPr lang="kn-IN" dirty="0" smtClean="0"/>
              <a:t>ಅಕ್ಷಾಂಶ</a:t>
            </a:r>
            <a:r>
              <a:rPr lang="kn-IN" dirty="0"/>
              <a:t>, </a:t>
            </a:r>
            <a:r>
              <a:rPr lang="en-IN" dirty="0" err="1" smtClean="0"/>
              <a:t>ಮೇಲ್ಮೈ</a:t>
            </a:r>
            <a:r>
              <a:rPr lang="kn-IN" dirty="0" smtClean="0"/>
              <a:t>ಲಕ್ಷಣ</a:t>
            </a:r>
            <a:r>
              <a:rPr lang="kn-IN" dirty="0"/>
              <a:t>, ಮಾರುತಗಳು ಮತ್ತು ಸ್ಥಾನ. ಆದರೂ </a:t>
            </a:r>
            <a:r>
              <a:rPr lang="kn-IN" dirty="0" smtClean="0"/>
              <a:t>ಖಂಡದಾದ್ಯ</a:t>
            </a:r>
            <a:r>
              <a:rPr lang="en-IN" dirty="0" smtClean="0"/>
              <a:t>ಂ</a:t>
            </a:r>
            <a:r>
              <a:rPr lang="kn-IN" dirty="0" smtClean="0"/>
              <a:t>ತ </a:t>
            </a:r>
            <a:r>
              <a:rPr lang="kn-IN" dirty="0"/>
              <a:t>ಪ್ರಚಲಿತವಾಗಿರುವ ಅಟ್ಲಾಂಟಿಕ್ ಸಾಗರದಿಂದ ಬೀಸುವ ಮಾರುತಗಳು ಈ ಖಂಡದ ಬಹಳಷ್ಟು ವಾಯುಗುಣದ ಮೇಲೆ ಹೆಚ್ಚು ಪ್ರಭಾವ ಬೀರುವವು.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48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8904205" cy="673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r>
              <a:rPr lang="kn-IN" dirty="0"/>
              <a:t>ಇದಕ್ಕೆ ಗಲ್ಫ್ </a:t>
            </a:r>
            <a:r>
              <a:rPr lang="en-IN" dirty="0" err="1" smtClean="0"/>
              <a:t>ಸ್ಟ್ರೀ</a:t>
            </a:r>
            <a:r>
              <a:rPr lang="kn-IN" dirty="0" smtClean="0"/>
              <a:t>ಮ್ </a:t>
            </a:r>
            <a:r>
              <a:rPr lang="kn-IN" dirty="0"/>
              <a:t>ಉಷ್ಣಸಾಗರ ಪ್ರವಾಹ ಮತ್ತು ಪ್ರಬಲವಾದ ಪಶ್ಚಿಮ ಮಾರುತಗಳು ಮುಖ್ಯ ಕಾರಣವಾಗಿವೆ.</a:t>
            </a:r>
          </a:p>
          <a:p>
            <a:r>
              <a:rPr lang="kn-IN" dirty="0"/>
              <a:t>ಸಾಮಾನ್ಯವಾಗಿ ದಕ್ಷಿಣ ಯೂರೋಪಿನ ತಂಪಾದ ಅಲ್ಪಾವಧಿ ಬೇಸಿಗೆಗಿಂತ ಉತ್ತರದಲ್ಲಿ ಚಳಿಗಾಲವು ದೀರ್ಘ ಮತ್ತು ಶೀತವಾಗಿರುತ್ತದೆ. </a:t>
            </a:r>
            <a:endParaRPr lang="en-IN" dirty="0" smtClean="0"/>
          </a:p>
          <a:p>
            <a:r>
              <a:rPr lang="kn-IN" dirty="0" smtClean="0"/>
              <a:t>ಅಲ್ಲದೆ </a:t>
            </a:r>
            <a:r>
              <a:rPr lang="kn-IN" dirty="0"/>
              <a:t>ಪಶ್ಚಿಮ ಯೂರೋಪ್‌ಗಿಂತ ಪೂರ್ವಭಾಗದಲ್ಲಿ ಚಳಿಗಾಲವು ದೀರ್ಘ ಮತ್ತು ಶೀತವಾಗಿದ್ದು, ಬೇಸಿಗೆಯು ಅಲ್ಪಾವಧಿ ಮತ್ತು ಶಾಖವುಳ್ಳದ್ದಾಗಿರುತ್ತದೆ.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56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sz="4800" b="1" dirty="0">
                <a:solidFill>
                  <a:srgbClr val="FF0000"/>
                </a:solidFill>
              </a:rPr>
              <a:t>ವಾಯುಗುಣ ಪ್ರದೇಶಗಳು</a:t>
            </a:r>
            <a:endParaRPr lang="en-IN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kn-IN" b="1" dirty="0"/>
              <a:t>1. ವಾಯವ್ಯ ಯೂರೋಪಿನ ಸಾಗರೀಯ ವಾಯುಗುಣ ಪ್ರದೇಶ</a:t>
            </a:r>
            <a:r>
              <a:rPr lang="kn-IN" b="1" dirty="0" smtClean="0"/>
              <a:t>:</a:t>
            </a:r>
            <a:endParaRPr lang="en-IN" b="1" dirty="0" smtClean="0"/>
          </a:p>
          <a:p>
            <a:r>
              <a:rPr lang="kn-IN" dirty="0" smtClean="0"/>
              <a:t> </a:t>
            </a:r>
            <a:r>
              <a:rPr lang="kn-IN" dirty="0"/>
              <a:t>ಈ ಪ್ರದೇಶವು ನಾರ್ವೆಯ ಸಮುದ್ರ ತೀರದಿಂದ ಸ್ಪೇನಿನ ಉತ್ತರ ಮತ್ತು ಮಧ್ಯ ಯೂರೋಪಿನ ಒಳನಾಡಿನವರೆಗೆ ಹಂಚಿಕೆಯಾಗಿದೆ. </a:t>
            </a:r>
            <a:endParaRPr lang="en-IN" dirty="0" smtClean="0"/>
          </a:p>
          <a:p>
            <a:r>
              <a:rPr lang="kn-IN" dirty="0" smtClean="0"/>
              <a:t>ಹಿತಕರವಾದ </a:t>
            </a:r>
            <a:r>
              <a:rPr lang="kn-IN" dirty="0"/>
              <a:t>ಚಳಿಗಾಲ, ತಂಪಾದ ಬೇಸಿಗೆ ಮತ್ತು ಸಾಕಷ್ಟು ಮಳೆ, ಮೋಡ ಕವಿದ ಮತ್ತು ಕಾವಳಗಳನ್ನುಳ್ಳ ಹಗಲುಗಳು ಈ ವಾಯುಗುಣದ ಪ್ರಮುಖ ಗುಣಲಕ್ಷಣಗಳು.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6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46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b="1" dirty="0" smtClean="0"/>
              <a:t>ಖಂಡಾ</a:t>
            </a:r>
            <a:r>
              <a:rPr lang="en-IN" b="1" dirty="0" smtClean="0"/>
              <a:t>ಂ</a:t>
            </a:r>
            <a:r>
              <a:rPr lang="kn-IN" b="1" dirty="0" smtClean="0"/>
              <a:t>ತರ </a:t>
            </a:r>
            <a:r>
              <a:rPr lang="kn-IN" b="1" dirty="0"/>
              <a:t>ವಾಯುಗುಣ ಪ್ರದೇಶ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n-IN" dirty="0" smtClean="0"/>
              <a:t> </a:t>
            </a:r>
            <a:r>
              <a:rPr lang="kn-IN" dirty="0"/>
              <a:t>ಇದು ಹೆಚ್ಚಾಗಿ ಪೋಲೆಂಡ್, ಸ್ಲೋವೇಕಿಯ, ಜೆಕ್ ಗಣರಾಜ್ಯ, ಹಂಗೇರಿ, ರುಮೇನಿಯ ಮತ್ತು ಬಲ್ಗೇರಿಯಗಳಲ್ಲಿ ಕಂಡುಬರುತ್ತದೆ. </a:t>
            </a:r>
            <a:endParaRPr lang="en-IN" dirty="0" smtClean="0"/>
          </a:p>
          <a:p>
            <a:r>
              <a:rPr lang="kn-IN" dirty="0" smtClean="0"/>
              <a:t>ಈ </a:t>
            </a:r>
            <a:r>
              <a:rPr lang="kn-IN" dirty="0"/>
              <a:t>ವಾಯುಗುಣದ ಗುಣಲಕ್ಷಣಗಳೆಂದರೆ ಶೀತವುಳ್ಳ ಚಳಿಗಾಲ, ಬೆಚ್ಚನೆಯ ಬೇಸಿಗೆ (-12ಡಿಗ್ರಿ ಸೆ. ಮತ್ತು 10ಡಿಗ್ರಿ ಸೆ.) ಮತ್ತು ಸರಾಸರಿ ವಾರ್ಷಿಕ ಮಳೆ 50 ಸೆಂ.ಮೀ. </a:t>
            </a:r>
            <a:endParaRPr lang="en-IN" dirty="0" smtClean="0"/>
          </a:p>
          <a:p>
            <a:r>
              <a:rPr lang="kn-IN" dirty="0" smtClean="0"/>
              <a:t>ಬೇಸಿಗೆಯ </a:t>
            </a:r>
            <a:r>
              <a:rPr lang="kn-IN" dirty="0"/>
              <a:t>ಆರಂಭದಲ್ಲಿ ಅತಿ ಹೆಚ್ಚು ಪರಿಸರಣ ರೀತಿಯ ಮಳೆ ಬೀಳುವುದು.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95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None/>
            </a:pPr>
            <a:r>
              <a:rPr lang="kn-IN" b="1" dirty="0">
                <a:solidFill>
                  <a:srgbClr val="FF0000"/>
                </a:solidFill>
              </a:rPr>
              <a:t>3. ಮೆಡಿಟರೇನಿಯನ್ ವಾಯುಗುಣ ಪ್ರದೇಶ</a:t>
            </a:r>
            <a:r>
              <a:rPr lang="kn-IN" dirty="0">
                <a:solidFill>
                  <a:srgbClr val="FF0000"/>
                </a:solidFill>
              </a:rPr>
              <a:t>: </a:t>
            </a:r>
            <a:r>
              <a:rPr lang="kn-IN" sz="2400" b="1" dirty="0"/>
              <a:t>ಹೆಚ್ಚು ಉಷ್ಣಾಂಶ, ಶುಷ್ಕ ಮತ್ತು ಬಿಸಿಲಿನಿಂದ ಕೂಡಿದ ಬೇಸಿಗೆ ಹಾಗೂ ಸ್ವಲ್ಪ ಮಳೆ ಬೀಳುವ ಹಿತಕರವಾದ ಚಳಿಗಾಲಗಳು ಈ ವಾಯುಗುಣದ ಪ್ರಮುಖ ಗುಣಲಕ್ಷಣಗಳು</a:t>
            </a:r>
            <a:r>
              <a:rPr lang="kn-IN" sz="2400" b="1" dirty="0" smtClean="0"/>
              <a:t>.</a:t>
            </a:r>
            <a:endParaRPr lang="en-IN" sz="2400" b="1" dirty="0" smtClean="0"/>
          </a:p>
          <a:p>
            <a:pPr marL="0" indent="0">
              <a:buNone/>
            </a:pPr>
            <a:r>
              <a:rPr lang="kn-IN" b="1" dirty="0">
                <a:solidFill>
                  <a:srgbClr val="FF0000"/>
                </a:solidFill>
              </a:rPr>
              <a:t>4. ಪರ್ವತ ವಾಯುಗುಣ ಪ್ರದೇಶ: </a:t>
            </a:r>
            <a:endParaRPr lang="en-I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n-IN" sz="2400" b="1" dirty="0" smtClean="0"/>
              <a:t>ಇಂತಹ </a:t>
            </a:r>
            <a:r>
              <a:rPr lang="kn-IN" sz="2400" b="1" dirty="0"/>
              <a:t>ವಾಯುಗುಣವು </a:t>
            </a:r>
            <a:r>
              <a:rPr lang="kn-IN" sz="2400" b="1" dirty="0" smtClean="0"/>
              <a:t>ಆಲ್ಪ್ಸ</a:t>
            </a:r>
            <a:r>
              <a:rPr lang="en-IN" sz="2400" b="1" dirty="0" smtClean="0"/>
              <a:t>್</a:t>
            </a:r>
            <a:r>
              <a:rPr lang="kn-IN" sz="2400" b="1" dirty="0" smtClean="0"/>
              <a:t> </a:t>
            </a:r>
            <a:r>
              <a:rPr lang="kn-IN" sz="2400" b="1" dirty="0"/>
              <a:t>ಮತ್ತು ಕಕಾಸಸ್ ಪರ್ವತ ಭಾಗಗಳಲ್ಲಿ ಕಂಡುಬರುತ್ತದೆ. ಇದು ಎತ್ತರ, ಸೂರ್ಯನಕಿರಣಗಳ ಕೋನ ಮತ್ತು ಮಾರುತಗಳಿಂದ </a:t>
            </a:r>
            <a:r>
              <a:rPr lang="kn-IN" sz="2400" b="1" dirty="0" smtClean="0"/>
              <a:t>ನಿಯಂತ್ರಿಸಲ್ಪಡುವುದು</a:t>
            </a:r>
            <a:r>
              <a:rPr lang="en-IN" sz="2400" b="1" dirty="0" smtClean="0"/>
              <a:t>.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876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ಸ್ವಾಭಾವಿಕ ಸಸ್ಯವರ್ಗ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1"/>
            <a:ext cx="868679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00B050"/>
                </a:solidFill>
              </a:rPr>
              <a:t>ಸ್ವಾಭಾವಿಕ </a:t>
            </a:r>
            <a:r>
              <a:rPr lang="kn-IN" b="1" dirty="0" smtClean="0">
                <a:solidFill>
                  <a:srgbClr val="00B050"/>
                </a:solidFill>
              </a:rPr>
              <a:t>ಸಸ್ಯವರ್ಗ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kn-IN" sz="4000" b="1" dirty="0" smtClean="0">
                <a:solidFill>
                  <a:srgbClr val="C00000"/>
                </a:solidFill>
              </a:rPr>
              <a:t>ತಂಡ್ರ ಸಸ್ಯವರ್ಗ</a:t>
            </a:r>
            <a:endParaRPr lang="en-IN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IN" sz="4000" b="1" dirty="0" smtClean="0">
                <a:solidFill>
                  <a:srgbClr val="C00000"/>
                </a:solidFill>
              </a:rPr>
              <a:t>2. </a:t>
            </a:r>
            <a:r>
              <a:rPr lang="kn-IN" sz="4000" b="1" dirty="0">
                <a:solidFill>
                  <a:srgbClr val="C00000"/>
                </a:solidFill>
              </a:rPr>
              <a:t>ತೈಗ ಅರಣ್ಯಗಳು </a:t>
            </a:r>
            <a:endParaRPr lang="en-IN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kn-IN" sz="4000" b="1" dirty="0" smtClean="0">
                <a:solidFill>
                  <a:srgbClr val="C00000"/>
                </a:solidFill>
              </a:rPr>
              <a:t>3</a:t>
            </a:r>
            <a:r>
              <a:rPr lang="kn-IN" sz="4000" b="1" dirty="0">
                <a:solidFill>
                  <a:srgbClr val="C00000"/>
                </a:solidFill>
              </a:rPr>
              <a:t>. ಮಿಶ್ರ </a:t>
            </a:r>
            <a:r>
              <a:rPr lang="kn-IN" sz="4000" b="1" dirty="0" smtClean="0">
                <a:solidFill>
                  <a:srgbClr val="C00000"/>
                </a:solidFill>
              </a:rPr>
              <a:t>ಕಾಡುಗಳು</a:t>
            </a:r>
            <a:endParaRPr lang="en-IN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kn-IN" sz="4000" b="1" dirty="0" smtClean="0">
                <a:solidFill>
                  <a:srgbClr val="C00000"/>
                </a:solidFill>
              </a:rPr>
              <a:t>4</a:t>
            </a:r>
            <a:r>
              <a:rPr lang="kn-IN" sz="4000" b="1" dirty="0">
                <a:solidFill>
                  <a:srgbClr val="C00000"/>
                </a:solidFill>
              </a:rPr>
              <a:t>. ಮೆಡಿಟರೇನಿಯನ್ </a:t>
            </a:r>
            <a:r>
              <a:rPr lang="kn-IN" sz="4000" b="1" dirty="0" smtClean="0">
                <a:solidFill>
                  <a:srgbClr val="C00000"/>
                </a:solidFill>
              </a:rPr>
              <a:t>ಸಸ್ಯವರ್ಗ</a:t>
            </a:r>
            <a:endParaRPr lang="en-IN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IN" sz="4000" b="1" dirty="0" smtClean="0">
                <a:solidFill>
                  <a:srgbClr val="C00000"/>
                </a:solidFill>
              </a:rPr>
              <a:t>5</a:t>
            </a:r>
            <a:r>
              <a:rPr lang="en-IN" sz="4000" b="1" dirty="0">
                <a:solidFill>
                  <a:srgbClr val="C00000"/>
                </a:solidFill>
              </a:rPr>
              <a:t>. </a:t>
            </a:r>
            <a:r>
              <a:rPr lang="kn-IN" sz="4000" b="1" dirty="0" smtClean="0">
                <a:solidFill>
                  <a:srgbClr val="C00000"/>
                </a:solidFill>
              </a:rPr>
              <a:t>ಹುಲ್ಲುಗಾವಲು</a:t>
            </a:r>
            <a:endParaRPr lang="en-IN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kn-IN" sz="4000" b="1" dirty="0" smtClean="0">
                <a:solidFill>
                  <a:srgbClr val="C00000"/>
                </a:solidFill>
              </a:rPr>
              <a:t>6</a:t>
            </a:r>
            <a:r>
              <a:rPr lang="kn-IN" sz="4000" b="1" dirty="0">
                <a:solidFill>
                  <a:srgbClr val="C00000"/>
                </a:solidFill>
              </a:rPr>
              <a:t>. </a:t>
            </a:r>
            <a:r>
              <a:rPr lang="kn-IN" sz="4000" b="1" dirty="0" smtClean="0">
                <a:solidFill>
                  <a:srgbClr val="C00000"/>
                </a:solidFill>
              </a:rPr>
              <a:t>ಆ</a:t>
            </a:r>
            <a:r>
              <a:rPr lang="en-IN" sz="4000" b="1" dirty="0" err="1" smtClean="0">
                <a:solidFill>
                  <a:srgbClr val="C00000"/>
                </a:solidFill>
              </a:rPr>
              <a:t>ಲ್ಪೈ</a:t>
            </a:r>
            <a:r>
              <a:rPr lang="kn-IN" sz="4000" b="1" dirty="0" smtClean="0">
                <a:solidFill>
                  <a:srgbClr val="C00000"/>
                </a:solidFill>
              </a:rPr>
              <a:t>ನ್ ಸಸ್ಯವರ್ಗ</a:t>
            </a:r>
            <a:endParaRPr lang="en-I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/>
              <a:t>ತಂಡ್ರ</a:t>
            </a:r>
            <a:r>
              <a:rPr lang="en-IN" b="1" dirty="0" smtClean="0"/>
              <a:t> </a:t>
            </a:r>
            <a:r>
              <a:rPr lang="en-IN" b="1" dirty="0" err="1" smtClean="0"/>
              <a:t>ಸಸ್ಯವರ್ಗ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29581"/>
            <a:ext cx="8305800" cy="4267200"/>
          </a:xfrm>
        </p:spPr>
      </p:pic>
    </p:spTree>
    <p:extLst>
      <p:ext uri="{BB962C8B-B14F-4D97-AF65-F5344CB8AC3E}">
        <p14:creationId xmlns:p14="http://schemas.microsoft.com/office/powerpoint/2010/main" val="26091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458200" cy="5791200"/>
          </a:xfrm>
        </p:spPr>
      </p:pic>
    </p:spTree>
    <p:extLst>
      <p:ext uri="{BB962C8B-B14F-4D97-AF65-F5344CB8AC3E}">
        <p14:creationId xmlns:p14="http://schemas.microsoft.com/office/powerpoint/2010/main" val="192390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2. </a:t>
            </a:r>
            <a:r>
              <a:rPr lang="kn-IN" b="1" dirty="0">
                <a:solidFill>
                  <a:srgbClr val="C00000"/>
                </a:solidFill>
              </a:rPr>
              <a:t>ತೈಗ ಅರಣ್ಯಗಳು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305800" cy="5105400"/>
          </a:xfrm>
        </p:spPr>
      </p:pic>
    </p:spTree>
    <p:extLst>
      <p:ext uri="{BB962C8B-B14F-4D97-AF65-F5344CB8AC3E}">
        <p14:creationId xmlns:p14="http://schemas.microsoft.com/office/powerpoint/2010/main" val="248870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chemeClr val="accent2">
                    <a:lumMod val="50000"/>
                  </a:schemeClr>
                </a:solidFill>
              </a:rPr>
              <a:t>ಯುರೋಪ್</a:t>
            </a:r>
            <a:r>
              <a:rPr lang="en-IN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b="1" dirty="0" err="1" smtClean="0">
                <a:solidFill>
                  <a:schemeClr val="accent2">
                    <a:lumMod val="50000"/>
                  </a:schemeClr>
                </a:solidFill>
              </a:rPr>
              <a:t>ಖಂಡದ</a:t>
            </a:r>
            <a:r>
              <a:rPr lang="en-IN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b="1" dirty="0" err="1" smtClean="0">
                <a:solidFill>
                  <a:schemeClr val="accent2">
                    <a:lumMod val="50000"/>
                  </a:schemeClr>
                </a:solidFill>
              </a:rPr>
              <a:t>ವಿಶೇಷತೆ</a:t>
            </a:r>
            <a:endParaRPr lang="en-IN" b="1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buFont typeface="Arial" charset="0"/>
                  <a:buChar char="•"/>
                </a:pPr>
                <a:r>
                  <a:rPr lang="en-IN" b="1" dirty="0" err="1" smtClean="0"/>
                  <a:t>ಹೆಚ್ಚು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ಜನಸಾಂದ್ರತೆ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ಮತ್ತು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ನಗರೀಕರಣಗೊಂಡ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ಭೂಖಂಡಗಳಲ್ಲಿ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ಒಂದಾಗಿದೆ</a:t>
                </a:r>
                <a:r>
                  <a:rPr lang="en-IN" b="1" dirty="0" smtClean="0"/>
                  <a:t>.</a:t>
                </a:r>
              </a:p>
              <a:p>
                <a:pPr>
                  <a:buFont typeface="Arial" charset="0"/>
                  <a:buChar char="•"/>
                </a:pPr>
                <a:r>
                  <a:rPr lang="en-IN" b="1" dirty="0" err="1" smtClean="0"/>
                  <a:t>ಸಮೃದ್ಧ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ಮತ್ತು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ಕೈಗಾರಿಕೀಕರಣಗೊಂಡ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ಭೂಖಂಡ</a:t>
                </a:r>
                <a:r>
                  <a:rPr lang="en-IN" b="1" dirty="0" smtClean="0"/>
                  <a:t>.</a:t>
                </a:r>
              </a:p>
              <a:p>
                <a:pPr>
                  <a:buFont typeface="Arial" charset="0"/>
                  <a:buChar char="•"/>
                </a:pPr>
                <a:r>
                  <a:rPr lang="en-IN" b="1" dirty="0" err="1" smtClean="0"/>
                  <a:t>ಒಟ್ಟು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ದೇಶಗಳ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ಸಂಖ್ಯೆ</a:t>
                </a:r>
                <a:r>
                  <a:rPr lang="en-IN" b="1" dirty="0" smtClean="0"/>
                  <a:t>:-56</a:t>
                </a:r>
              </a:p>
              <a:p>
                <a:pPr>
                  <a:buFont typeface="Arial" charset="0"/>
                  <a:buChar char="•"/>
                </a:pPr>
                <a:r>
                  <a:rPr lang="en-IN" b="1" dirty="0" err="1" smtClean="0"/>
                  <a:t>ಸ್ಥಾನ</a:t>
                </a:r>
                <a:r>
                  <a:rPr lang="en-IN" b="1" dirty="0" smtClean="0"/>
                  <a:t>:-10</a:t>
                </a:r>
                <a14:m>
                  <m:oMath xmlns:m="http://schemas.openxmlformats.org/officeDocument/2006/math">
                    <m:r>
                      <a:rPr lang="en-IN" b="1" i="1" smtClean="0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IN" b="1" dirty="0" smtClean="0"/>
                  <a:t> </a:t>
                </a:r>
                <a:r>
                  <a:rPr lang="en-IN" b="1" dirty="0" err="1" smtClean="0"/>
                  <a:t>ಪ.ದಿಂದ</a:t>
                </a:r>
                <a:r>
                  <a:rPr lang="en-IN" b="1" dirty="0" smtClean="0"/>
                  <a:t> 60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IN" b="1" dirty="0" smtClean="0"/>
                  <a:t> </a:t>
                </a:r>
                <a:r>
                  <a:rPr lang="en-IN" b="1" dirty="0" err="1" smtClean="0"/>
                  <a:t>ಪೂ.ರೇಖಾಂಶ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ಹಾಗೂ</a:t>
                </a:r>
                <a:r>
                  <a:rPr lang="en-IN" b="1" dirty="0" smtClean="0"/>
                  <a:t> 36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IN" b="1" dirty="0" smtClean="0"/>
                  <a:t> </a:t>
                </a:r>
                <a:r>
                  <a:rPr lang="en-IN" b="1" dirty="0" err="1" smtClean="0"/>
                  <a:t>ಉ.ದಿಂದ</a:t>
                </a:r>
                <a:r>
                  <a:rPr lang="en-IN" b="1" dirty="0" smtClean="0"/>
                  <a:t> 72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IN" b="1" dirty="0" smtClean="0"/>
                  <a:t> </a:t>
                </a:r>
                <a:r>
                  <a:rPr lang="en-IN" b="1" dirty="0" err="1" smtClean="0"/>
                  <a:t>ಉ.ಅಕ್ಷಾಂಶದವರೆಗೆ</a:t>
                </a:r>
                <a:r>
                  <a:rPr lang="en-IN" b="1" dirty="0" smtClean="0"/>
                  <a:t> </a:t>
                </a:r>
                <a:r>
                  <a:rPr lang="en-IN" b="1" dirty="0" err="1" smtClean="0"/>
                  <a:t>ನೆಲೆಗೊಂಡಿದೆ</a:t>
                </a:r>
                <a:r>
                  <a:rPr lang="en-IN" b="1" dirty="0" smtClean="0"/>
                  <a:t>.</a:t>
                </a:r>
              </a:p>
              <a:p>
                <a:pPr>
                  <a:buFont typeface="Arial" charset="0"/>
                  <a:buChar char="•"/>
                </a:pPr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3100" b="-27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38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8077200" cy="5745163"/>
          </a:xfrm>
        </p:spPr>
      </p:pic>
    </p:spTree>
    <p:extLst>
      <p:ext uri="{BB962C8B-B14F-4D97-AF65-F5344CB8AC3E}">
        <p14:creationId xmlns:p14="http://schemas.microsoft.com/office/powerpoint/2010/main" val="2750154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ಮಿಶ್ರ </a:t>
            </a:r>
            <a:r>
              <a:rPr lang="kn-IN" b="1" dirty="0" smtClean="0">
                <a:solidFill>
                  <a:srgbClr val="C00000"/>
                </a:solidFill>
              </a:rPr>
              <a:t>ಕಾಡುಗಳು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5029200"/>
          </a:xfrm>
        </p:spPr>
      </p:pic>
    </p:spTree>
    <p:extLst>
      <p:ext uri="{BB962C8B-B14F-4D97-AF65-F5344CB8AC3E}">
        <p14:creationId xmlns:p14="http://schemas.microsoft.com/office/powerpoint/2010/main" val="352274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ಮಿಶ್ರ </a:t>
            </a:r>
            <a:r>
              <a:rPr lang="kn-IN" b="1" dirty="0" smtClean="0">
                <a:solidFill>
                  <a:srgbClr val="C00000"/>
                </a:solidFill>
              </a:rPr>
              <a:t>ಕಾಡುಗಳು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600200"/>
            <a:ext cx="8382000" cy="4525963"/>
          </a:xfrm>
        </p:spPr>
      </p:pic>
    </p:spTree>
    <p:extLst>
      <p:ext uri="{BB962C8B-B14F-4D97-AF65-F5344CB8AC3E}">
        <p14:creationId xmlns:p14="http://schemas.microsoft.com/office/powerpoint/2010/main" val="2933405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ಮೆಡಿಟರೇನಿಯನ್ </a:t>
            </a:r>
            <a:r>
              <a:rPr lang="kn-IN" b="1" dirty="0" smtClean="0">
                <a:solidFill>
                  <a:srgbClr val="C00000"/>
                </a:solidFill>
              </a:rPr>
              <a:t>ಸಸ್ಯವರ್ಗ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077200" cy="5181600"/>
          </a:xfrm>
        </p:spPr>
      </p:pic>
    </p:spTree>
    <p:extLst>
      <p:ext uri="{BB962C8B-B14F-4D97-AF65-F5344CB8AC3E}">
        <p14:creationId xmlns:p14="http://schemas.microsoft.com/office/powerpoint/2010/main" val="3071941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ಮೆಡಿಟರೇನಿಯನ್ </a:t>
            </a:r>
            <a:r>
              <a:rPr lang="kn-IN" b="1" dirty="0" smtClean="0">
                <a:solidFill>
                  <a:srgbClr val="C00000"/>
                </a:solidFill>
              </a:rPr>
              <a:t>ಸಸ್ಯವರ್ಗ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58200" cy="4525963"/>
          </a:xfrm>
        </p:spPr>
      </p:pic>
    </p:spTree>
    <p:extLst>
      <p:ext uri="{BB962C8B-B14F-4D97-AF65-F5344CB8AC3E}">
        <p14:creationId xmlns:p14="http://schemas.microsoft.com/office/powerpoint/2010/main" val="2100663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 smtClean="0">
                <a:solidFill>
                  <a:srgbClr val="C00000"/>
                </a:solidFill>
              </a:rPr>
              <a:t>ಹುಲ್ಲುಗಾವಲು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9569"/>
            <a:ext cx="8458200" cy="4467225"/>
          </a:xfrm>
        </p:spPr>
      </p:pic>
    </p:spTree>
    <p:extLst>
      <p:ext uri="{BB962C8B-B14F-4D97-AF65-F5344CB8AC3E}">
        <p14:creationId xmlns:p14="http://schemas.microsoft.com/office/powerpoint/2010/main" val="4183760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 smtClean="0">
                <a:solidFill>
                  <a:srgbClr val="C00000"/>
                </a:solidFill>
              </a:rPr>
              <a:t>ಹುಲ್ಲುಗಾವಲು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534400" cy="4525963"/>
          </a:xfrm>
        </p:spPr>
      </p:pic>
    </p:spTree>
    <p:extLst>
      <p:ext uri="{BB962C8B-B14F-4D97-AF65-F5344CB8AC3E}">
        <p14:creationId xmlns:p14="http://schemas.microsoft.com/office/powerpoint/2010/main" val="1961567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ಆ</a:t>
            </a:r>
            <a:r>
              <a:rPr lang="en-IN" b="1" dirty="0" err="1">
                <a:solidFill>
                  <a:srgbClr val="C00000"/>
                </a:solidFill>
              </a:rPr>
              <a:t>ಲ್ಪೈ</a:t>
            </a:r>
            <a:r>
              <a:rPr lang="kn-IN" b="1" dirty="0">
                <a:solidFill>
                  <a:srgbClr val="C00000"/>
                </a:solidFill>
              </a:rPr>
              <a:t>ನ್ </a:t>
            </a:r>
            <a:r>
              <a:rPr lang="kn-IN" b="1" dirty="0" smtClean="0">
                <a:solidFill>
                  <a:srgbClr val="C00000"/>
                </a:solidFill>
              </a:rPr>
              <a:t>ಸಸ್ಯವರ್ಗ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305799" cy="5029200"/>
          </a:xfrm>
        </p:spPr>
      </p:pic>
    </p:spTree>
    <p:extLst>
      <p:ext uri="{BB962C8B-B14F-4D97-AF65-F5344CB8AC3E}">
        <p14:creationId xmlns:p14="http://schemas.microsoft.com/office/powerpoint/2010/main" val="232212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ಆ</a:t>
            </a:r>
            <a:r>
              <a:rPr lang="en-IN" b="1" dirty="0" err="1">
                <a:solidFill>
                  <a:srgbClr val="C00000"/>
                </a:solidFill>
              </a:rPr>
              <a:t>ಲ್ಪೈ</a:t>
            </a:r>
            <a:r>
              <a:rPr lang="kn-IN" b="1" dirty="0">
                <a:solidFill>
                  <a:srgbClr val="C00000"/>
                </a:solidFill>
              </a:rPr>
              <a:t>ನ್ </a:t>
            </a:r>
            <a:r>
              <a:rPr lang="kn-IN" b="1" dirty="0" smtClean="0">
                <a:solidFill>
                  <a:srgbClr val="C00000"/>
                </a:solidFill>
              </a:rPr>
              <a:t>ಸಸ್ಯವರ್ಗ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305800" cy="4952999"/>
          </a:xfrm>
        </p:spPr>
      </p:pic>
    </p:spTree>
    <p:extLst>
      <p:ext uri="{BB962C8B-B14F-4D97-AF65-F5344CB8AC3E}">
        <p14:creationId xmlns:p14="http://schemas.microsoft.com/office/powerpoint/2010/main" val="1262782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>
                <a:solidFill>
                  <a:srgbClr val="C00000"/>
                </a:solidFill>
              </a:rPr>
              <a:t>ಆ</a:t>
            </a:r>
            <a:r>
              <a:rPr lang="en-IN" b="1" dirty="0" err="1">
                <a:solidFill>
                  <a:srgbClr val="C00000"/>
                </a:solidFill>
              </a:rPr>
              <a:t>ಲ್ಪೈ</a:t>
            </a:r>
            <a:r>
              <a:rPr lang="kn-IN" b="1" dirty="0">
                <a:solidFill>
                  <a:srgbClr val="C00000"/>
                </a:solidFill>
              </a:rPr>
              <a:t>ನ್ </a:t>
            </a:r>
            <a:r>
              <a:rPr lang="kn-IN" b="1" dirty="0" smtClean="0">
                <a:solidFill>
                  <a:srgbClr val="C00000"/>
                </a:solidFill>
              </a:rPr>
              <a:t>ಸಸ್ಯವರ್ಗ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763000" cy="5105400"/>
          </a:xfrm>
        </p:spPr>
      </p:pic>
    </p:spTree>
    <p:extLst>
      <p:ext uri="{BB962C8B-B14F-4D97-AF65-F5344CB8AC3E}">
        <p14:creationId xmlns:p14="http://schemas.microsoft.com/office/powerpoint/2010/main" val="71057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ಯುರೋಪ್</a:t>
            </a:r>
            <a:r>
              <a:rPr lang="en-IN" b="1" dirty="0"/>
              <a:t> </a:t>
            </a:r>
            <a:r>
              <a:rPr lang="en-IN" b="1" dirty="0" err="1"/>
              <a:t>ಖಂಡದ</a:t>
            </a:r>
            <a:r>
              <a:rPr lang="en-IN" b="1" dirty="0"/>
              <a:t> </a:t>
            </a:r>
            <a:r>
              <a:rPr lang="en-IN" b="1" dirty="0" err="1"/>
              <a:t>ವಿಶೇಷತೆ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err="1" smtClean="0"/>
              <a:t>ಪ್ರಪಂಚದ</a:t>
            </a:r>
            <a:r>
              <a:rPr lang="en-IN" b="1" dirty="0" smtClean="0"/>
              <a:t> 2ನೇ </a:t>
            </a:r>
            <a:r>
              <a:rPr lang="en-IN" b="1" dirty="0" err="1" smtClean="0"/>
              <a:t>ಚಿಕ್ಕ</a:t>
            </a:r>
            <a:r>
              <a:rPr lang="en-IN" b="1" dirty="0" smtClean="0"/>
              <a:t> </a:t>
            </a:r>
            <a:r>
              <a:rPr lang="en-IN" b="1" dirty="0" err="1" smtClean="0"/>
              <a:t>ಭೂಖಂಡ</a:t>
            </a:r>
            <a:endParaRPr lang="en-IN" b="1" dirty="0" smtClean="0"/>
          </a:p>
          <a:p>
            <a:r>
              <a:rPr lang="en-IN" b="1" dirty="0" err="1" smtClean="0"/>
              <a:t>ವಿಸ್ತೀರ್ಣ</a:t>
            </a:r>
            <a:r>
              <a:rPr lang="en-IN" b="1" dirty="0" smtClean="0"/>
              <a:t>:- 10.4 </a:t>
            </a:r>
            <a:r>
              <a:rPr lang="en-IN" b="1" dirty="0" err="1" smtClean="0"/>
              <a:t>ಮಿ.ಚ.ಕಿ.ಮೀ.ಗಳು</a:t>
            </a:r>
            <a:endParaRPr lang="en-IN" b="1" dirty="0" smtClean="0"/>
          </a:p>
          <a:p>
            <a:r>
              <a:rPr lang="en-IN" b="1" dirty="0" err="1" smtClean="0"/>
              <a:t>ಪ್ರಪಂಚದ</a:t>
            </a:r>
            <a:r>
              <a:rPr lang="en-IN" b="1" dirty="0" smtClean="0"/>
              <a:t> </a:t>
            </a:r>
            <a:r>
              <a:rPr lang="en-IN" b="1" dirty="0" err="1" smtClean="0"/>
              <a:t>ಜನಸಂಖ್ಯೆಯಲ್ಲಿ</a:t>
            </a:r>
            <a:r>
              <a:rPr lang="en-IN" b="1" dirty="0" smtClean="0"/>
              <a:t> ¼ </a:t>
            </a:r>
            <a:r>
              <a:rPr lang="en-IN" b="1" dirty="0" err="1" smtClean="0"/>
              <a:t>ಭಾಗವನ್ನು</a:t>
            </a:r>
            <a:r>
              <a:rPr lang="en-IN" b="1" dirty="0" smtClean="0"/>
              <a:t> </a:t>
            </a:r>
            <a:r>
              <a:rPr lang="en-IN" b="1" dirty="0" err="1" smtClean="0"/>
              <a:t>ಹೊಂದಿದೆ</a:t>
            </a:r>
            <a:r>
              <a:rPr lang="en-IN" b="1" dirty="0" smtClean="0"/>
              <a:t>.</a:t>
            </a:r>
          </a:p>
          <a:p>
            <a:r>
              <a:rPr lang="en-IN" b="1" dirty="0" err="1" smtClean="0"/>
              <a:t>ಏಷ್ಯಾಖಂಡದ</a:t>
            </a:r>
            <a:r>
              <a:rPr lang="en-IN" b="1" dirty="0" smtClean="0"/>
              <a:t> </a:t>
            </a:r>
            <a:r>
              <a:rPr lang="en-IN" b="1" dirty="0" err="1" smtClean="0"/>
              <a:t>ಪರ್ಯಾಯ</a:t>
            </a:r>
            <a:r>
              <a:rPr lang="en-IN" b="1" dirty="0" smtClean="0"/>
              <a:t> </a:t>
            </a:r>
            <a:r>
              <a:rPr lang="en-IN" b="1" dirty="0" err="1" smtClean="0"/>
              <a:t>ದ್ವೀಪ</a:t>
            </a:r>
            <a:endParaRPr lang="en-IN" b="1" dirty="0" smtClean="0"/>
          </a:p>
          <a:p>
            <a:r>
              <a:rPr lang="en-IN" b="1" dirty="0" err="1" smtClean="0"/>
              <a:t>ಉ.ದಲ್ಲಿ-ಬೇರಂಟ್</a:t>
            </a:r>
            <a:r>
              <a:rPr lang="en-IN" b="1" dirty="0" smtClean="0"/>
              <a:t> </a:t>
            </a:r>
            <a:r>
              <a:rPr lang="en-IN" b="1" dirty="0" err="1" smtClean="0"/>
              <a:t>ಸಮುದ್ರ</a:t>
            </a:r>
            <a:r>
              <a:rPr lang="en-IN" b="1" dirty="0" smtClean="0"/>
              <a:t>, </a:t>
            </a:r>
            <a:r>
              <a:rPr lang="en-IN" b="1" dirty="0" err="1" smtClean="0"/>
              <a:t>ಪ.ದಲ್ಲಿ</a:t>
            </a:r>
            <a:r>
              <a:rPr lang="en-IN" b="1" dirty="0" smtClean="0"/>
              <a:t> </a:t>
            </a:r>
            <a:r>
              <a:rPr lang="en-IN" b="1" dirty="0" err="1" smtClean="0"/>
              <a:t>ಅಟ್ಲಾಂಟಿಕ್</a:t>
            </a:r>
            <a:r>
              <a:rPr lang="en-IN" b="1" dirty="0" smtClean="0"/>
              <a:t> </a:t>
            </a:r>
            <a:r>
              <a:rPr lang="en-IN" b="1" dirty="0" err="1" smtClean="0"/>
              <a:t>ಸಾಗರ</a:t>
            </a:r>
            <a:r>
              <a:rPr lang="en-IN" b="1" dirty="0" smtClean="0"/>
              <a:t>, </a:t>
            </a:r>
            <a:r>
              <a:rPr lang="en-IN" b="1" dirty="0" err="1" smtClean="0"/>
              <a:t>ದ.ದಲ್ಲಿ-ಮೆಡಿಟರೇನಿಯನ್</a:t>
            </a:r>
            <a:r>
              <a:rPr lang="en-IN" b="1" dirty="0" smtClean="0"/>
              <a:t> </a:t>
            </a:r>
            <a:r>
              <a:rPr lang="en-IN" b="1" dirty="0" err="1" smtClean="0"/>
              <a:t>ಸಮುದ್ರವಿದೆ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9170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n-I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ವ್ಯವಸಾಯ, ಹೈನುಗಾರಿಕೆ ಮತ್ತು </a:t>
            </a:r>
            <a:r>
              <a:rPr lang="kn-IN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ಮೀನುಗಾರಿಕೆ</a:t>
            </a:r>
            <a:endParaRPr lang="en-IN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n-IN" b="1" dirty="0" smtClean="0">
                <a:solidFill>
                  <a:srgbClr val="002060"/>
                </a:solidFill>
              </a:rPr>
              <a:t>ಪಶ್ಚಿಮ </a:t>
            </a:r>
            <a:r>
              <a:rPr lang="kn-IN" b="1" dirty="0">
                <a:solidFill>
                  <a:srgbClr val="002060"/>
                </a:solidFill>
              </a:rPr>
              <a:t>ಯೂರೋಪಿನ ದೇಶಗಳಲ್ಲಿ ಮಿಶ್ರಬೇಸಾಯವು ರೂಢಿಯಲ್ಲಿದೆ. ಇದು ಬೆಳೆಗಳ ಸಾಗುವಳಿ ಮತ್ತು ಜಾನುವಾರು ಸಾಕಣೆ ಎರಡನ್ನೂ ಒಳಗೊಂಡಿದೆ. ಇಲ್ಲಿ ಕೃಷಿ ಭೂಮಿಯನ್ನು ದನಗಳ ಮೇವಿಗಾಗಿ ಬೆಳೆಗಳನ್ನು ಬೆಳೆಯಲು, ಕೋಳಿಸಾಕಣೆ, ಹಂದಿ ಸಾಕಲು ಹಾಗೂ ವಿವಿಧ ಹಣ್ಣು ಮತ್ತು ತರಕಾರಿಗಳನ್ನು ಬೆಳೆಯುವುದಕ್ಕೆ ಉಪಯೋಗಿಸಲಾಗುತ್ತದೆ.</a:t>
            </a:r>
          </a:p>
          <a:p>
            <a:r>
              <a:rPr lang="kn-IN" b="1" dirty="0">
                <a:solidFill>
                  <a:srgbClr val="002060"/>
                </a:solidFill>
              </a:rPr>
              <a:t>ಮೆಡಿಟರೇನಿಯನ್ ವಾಯುಗುಣವುಳ್ಳ ದಕ್ಷಿಣ ಯೂರೋಪಿನ ವ್ಯವಸಾಯವೇ ಬೇರೆಯಾಗಿರುತ್ತದೆ. ಅದು ಏಕದಳ ಧಾನ್ಯಬೆಳೆ, ಹಣ್ಣು, ತರಕಾರಿಗಳ ಸಾಗುವಳಿ ಮತ್ತು ಜಾನುವಾರು ಸಾಕಣೆಯ </a:t>
            </a:r>
            <a:r>
              <a:rPr lang="kn-IN" b="1" dirty="0" smtClean="0">
                <a:solidFill>
                  <a:srgbClr val="002060"/>
                </a:solidFill>
              </a:rPr>
              <a:t>ಸಂಯೋಜನೆಯಿ</a:t>
            </a:r>
            <a:r>
              <a:rPr lang="en-IN" b="1" dirty="0" smtClean="0">
                <a:solidFill>
                  <a:srgbClr val="002060"/>
                </a:solidFill>
              </a:rPr>
              <a:t>ಂ</a:t>
            </a:r>
            <a:r>
              <a:rPr lang="kn-IN" b="1" dirty="0" smtClean="0">
                <a:solidFill>
                  <a:srgbClr val="002060"/>
                </a:solidFill>
              </a:rPr>
              <a:t>ದ </a:t>
            </a:r>
            <a:r>
              <a:rPr lang="kn-IN" b="1" dirty="0">
                <a:solidFill>
                  <a:srgbClr val="002060"/>
                </a:solidFill>
              </a:rPr>
              <a:t>ಕೂಡಿದೆ.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636"/>
            <a:ext cx="2819400" cy="2428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"/>
            <a:ext cx="25908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3182"/>
            <a:ext cx="3048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4368800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8" y="3124200"/>
            <a:ext cx="3810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002060"/>
                </a:solidFill>
              </a:rPr>
              <a:t>ಬೆಳೆಗಳು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62600"/>
          </a:xfrm>
        </p:spPr>
        <p:txBody>
          <a:bodyPr>
            <a:normAutofit/>
          </a:bodyPr>
          <a:lstStyle/>
          <a:p>
            <a:r>
              <a:rPr lang="kn-IN" b="1" dirty="0" smtClean="0">
                <a:solidFill>
                  <a:srgbClr val="00B050"/>
                </a:solidFill>
              </a:rPr>
              <a:t>ಗೋ</a:t>
            </a:r>
            <a:r>
              <a:rPr lang="en-IN" b="1" dirty="0" err="1" smtClean="0">
                <a:solidFill>
                  <a:srgbClr val="00B050"/>
                </a:solidFill>
              </a:rPr>
              <a:t>ಧಿ</a:t>
            </a:r>
            <a:r>
              <a:rPr lang="en-IN" b="1" dirty="0" smtClean="0">
                <a:solidFill>
                  <a:srgbClr val="00B050"/>
                </a:solidFill>
              </a:rPr>
              <a:t>-</a:t>
            </a:r>
            <a:r>
              <a:rPr lang="kn-IN" sz="2000" b="1" dirty="0" smtClean="0">
                <a:solidFill>
                  <a:srgbClr val="00B0F0"/>
                </a:solidFill>
              </a:rPr>
              <a:t>ಪ್ರಮುಖ </a:t>
            </a:r>
            <a:r>
              <a:rPr lang="kn-IN" sz="2000" b="1" dirty="0">
                <a:solidFill>
                  <a:srgbClr val="00B0F0"/>
                </a:solidFill>
              </a:rPr>
              <a:t>ಆಹಾರ </a:t>
            </a:r>
            <a:r>
              <a:rPr lang="kn-IN" sz="2000" b="1" dirty="0" smtClean="0">
                <a:solidFill>
                  <a:srgbClr val="00B0F0"/>
                </a:solidFill>
              </a:rPr>
              <a:t>ಬೆಳೆ</a:t>
            </a:r>
            <a:r>
              <a:rPr lang="en-IN" sz="2000" b="1" dirty="0" smtClean="0">
                <a:solidFill>
                  <a:srgbClr val="00B0F0"/>
                </a:solidFill>
              </a:rPr>
              <a:t>-</a:t>
            </a:r>
            <a:r>
              <a:rPr lang="kn-IN" sz="2000" b="1" dirty="0" smtClean="0">
                <a:solidFill>
                  <a:srgbClr val="00B0F0"/>
                </a:solidFill>
              </a:rPr>
              <a:t>ಪ್ಯಾರಿಸ್ </a:t>
            </a:r>
            <a:r>
              <a:rPr lang="kn-IN" sz="2000" b="1" dirty="0">
                <a:solidFill>
                  <a:srgbClr val="00B0F0"/>
                </a:solidFill>
              </a:rPr>
              <a:t>ಮೈದಾನ, ಯೂರೋಪ್ ಮಹಾಮೈದಾನ, ಹಂಗೇರಿ ಮೈದಾನ, ತಗ್ಗು ಮೈದಾನದ ದೇಶಗಳು ಹಾಗೂ ಇಟಲಿಯ ಪೋ ನದಿ ಬಯಲುಗಳು ಯೂರೋಪಿನ ಪ್ರಮುಖ ಗೋಧಿ ಉತ್ಪಾದಿಸುವ ಪ್ರದೇಶಗಳು</a:t>
            </a:r>
            <a:r>
              <a:rPr lang="kn-IN" sz="2000" b="1" dirty="0" smtClean="0">
                <a:solidFill>
                  <a:srgbClr val="00B0F0"/>
                </a:solidFill>
              </a:rPr>
              <a:t>.</a:t>
            </a:r>
            <a:endParaRPr lang="en-IN" sz="2000" b="1" dirty="0" smtClean="0">
              <a:solidFill>
                <a:srgbClr val="00B0F0"/>
              </a:solidFill>
            </a:endParaRPr>
          </a:p>
          <a:p>
            <a:r>
              <a:rPr lang="kn-IN" sz="2800" b="1" dirty="0" smtClean="0">
                <a:solidFill>
                  <a:srgbClr val="FFFF00"/>
                </a:solidFill>
              </a:rPr>
              <a:t>ಮೆಕ್ಕೆಜೋಳ</a:t>
            </a:r>
            <a:r>
              <a:rPr lang="en-IN" sz="2400" b="1" dirty="0" smtClean="0">
                <a:solidFill>
                  <a:srgbClr val="FFFF00"/>
                </a:solidFill>
              </a:rPr>
              <a:t>-</a:t>
            </a:r>
            <a:r>
              <a:rPr lang="kn-IN" sz="1800" b="1" dirty="0" smtClean="0">
                <a:solidFill>
                  <a:srgbClr val="00B0F0"/>
                </a:solidFill>
              </a:rPr>
              <a:t>ಎರಡನೆಯ </a:t>
            </a:r>
            <a:r>
              <a:rPr lang="kn-IN" sz="1800" b="1" dirty="0">
                <a:solidFill>
                  <a:srgbClr val="00B0F0"/>
                </a:solidFill>
              </a:rPr>
              <a:t>ಪ್ರಮುಖ ಏಕದಳಧಾನ್ಯ ಬೆಳೆ. ಫ್ರಾನ್ಸ್, ಇಟಲಿ, ಹಂಗೇರಿ, ಜರ್ಮನಿ ಮತ್ತು ಸ್ಪೇನ್ ಪ್ರಮುಖ ಮೆಕ್ಕೆಜೋಳ ಉತ್ಪಾದಿಸುವ ದೇಶಗಳು. </a:t>
            </a:r>
            <a:endParaRPr lang="en-IN" sz="1800" b="1" dirty="0" smtClean="0">
              <a:solidFill>
                <a:srgbClr val="00B0F0"/>
              </a:solidFill>
            </a:endParaRPr>
          </a:p>
          <a:p>
            <a:r>
              <a:rPr lang="kn-IN" sz="2400" b="1" dirty="0" smtClean="0">
                <a:solidFill>
                  <a:srgbClr val="FF0000"/>
                </a:solidFill>
              </a:rPr>
              <a:t>ರೈ </a:t>
            </a:r>
            <a:r>
              <a:rPr lang="en-IN" sz="1800" b="1" dirty="0" smtClean="0">
                <a:solidFill>
                  <a:srgbClr val="FF0000"/>
                </a:solidFill>
              </a:rPr>
              <a:t>-</a:t>
            </a:r>
            <a:r>
              <a:rPr lang="kn-IN" sz="1800" b="1" dirty="0" smtClean="0">
                <a:solidFill>
                  <a:srgbClr val="00B0F0"/>
                </a:solidFill>
              </a:rPr>
              <a:t>ಮತ್ತೊಂದು </a:t>
            </a:r>
            <a:r>
              <a:rPr lang="kn-IN" sz="1800" b="1" dirty="0">
                <a:solidFill>
                  <a:srgbClr val="00B0F0"/>
                </a:solidFill>
              </a:rPr>
              <a:t>ಆಹಾರದ ಬೆಳೆ. ಇದನ್ನು ಹೆಚ್ಚಾಗಿ ಬ್ರೆಡ್ ಮತ್ತು ಮದ್ಯಗಳ ತಯಾರಿಕೆಗೆ ಬಳಸಲಾಗುವುದು. ಪೋಲೆಂಡ್, ಜರ್ಮನಿ, ಜೆಕ್ ಮತ್ತು </a:t>
            </a:r>
            <a:r>
              <a:rPr lang="kn-IN" sz="1800" b="1" dirty="0" smtClean="0">
                <a:solidFill>
                  <a:srgbClr val="00B0F0"/>
                </a:solidFill>
              </a:rPr>
              <a:t>ಸ್ಲೋವೇಕಿಯ </a:t>
            </a:r>
            <a:r>
              <a:rPr lang="kn-IN" sz="1800" b="1" dirty="0">
                <a:solidFill>
                  <a:srgbClr val="00B0F0"/>
                </a:solidFill>
              </a:rPr>
              <a:t>ಗಣರಾಜ್ಯಗಳು </a:t>
            </a:r>
            <a:r>
              <a:rPr lang="kn-IN" sz="1800" b="1" dirty="0" smtClean="0">
                <a:solidFill>
                  <a:srgbClr val="00B0F0"/>
                </a:solidFill>
              </a:rPr>
              <a:t>ಪ್ರಮುಖ</a:t>
            </a:r>
            <a:r>
              <a:rPr lang="en-IN" sz="1800" b="1" dirty="0" smtClean="0">
                <a:solidFill>
                  <a:srgbClr val="00B0F0"/>
                </a:solidFill>
              </a:rPr>
              <a:t> </a:t>
            </a:r>
            <a:r>
              <a:rPr lang="kn-IN" sz="1800" b="1" dirty="0" smtClean="0">
                <a:solidFill>
                  <a:srgbClr val="00B0F0"/>
                </a:solidFill>
              </a:rPr>
              <a:t>ರೈ </a:t>
            </a:r>
            <a:r>
              <a:rPr lang="kn-IN" sz="1800" b="1" dirty="0">
                <a:solidFill>
                  <a:srgbClr val="00B0F0"/>
                </a:solidFill>
              </a:rPr>
              <a:t>ಉತ್ಪಾದಿಸುವ </a:t>
            </a:r>
            <a:r>
              <a:rPr lang="kn-IN" sz="1800" b="1" dirty="0" smtClean="0">
                <a:solidFill>
                  <a:srgbClr val="00B0F0"/>
                </a:solidFill>
              </a:rPr>
              <a:t>ದೇಶಗಳು</a:t>
            </a:r>
            <a:r>
              <a:rPr lang="en-IN" sz="1800" b="1" dirty="0" smtClean="0">
                <a:solidFill>
                  <a:srgbClr val="00B0F0"/>
                </a:solidFill>
              </a:rPr>
              <a:t>.</a:t>
            </a:r>
          </a:p>
          <a:p>
            <a:r>
              <a:rPr lang="kn-IN" sz="1800" b="1" dirty="0">
                <a:solidFill>
                  <a:srgbClr val="C00000"/>
                </a:solidFill>
              </a:rPr>
              <a:t>ಬಾರ್ಲಿ</a:t>
            </a:r>
            <a:r>
              <a:rPr lang="kn-IN" sz="1800" b="1" dirty="0">
                <a:solidFill>
                  <a:srgbClr val="00B0F0"/>
                </a:solidFill>
              </a:rPr>
              <a:t> ಉತ್ಪಾದನೆಯಲ್ಲೂ ಯೂರೋಪ್ ಪ್ರಮುಖವಾದುದು. ಇದನ್ನು ಆಹಾರ ಧಾನ್ಯವನ್ನಾಗಿ, ದನಗಳಿಗೆ ಆಹಾರವಾಗಿ ಮತ್ತು ಮದ್ಯ ತಯಾರಿಕೆಯಲ್ಲಿ ಬಳಸಲಾಗುವುದು. </a:t>
            </a:r>
            <a:endParaRPr lang="en-IN" sz="1800" b="1" dirty="0" smtClean="0">
              <a:solidFill>
                <a:srgbClr val="00B0F0"/>
              </a:solidFill>
            </a:endParaRPr>
          </a:p>
          <a:p>
            <a:r>
              <a:rPr lang="kn-IN" sz="1800" b="1" dirty="0" smtClean="0">
                <a:solidFill>
                  <a:srgbClr val="00B0F0"/>
                </a:solidFill>
              </a:rPr>
              <a:t>ಕೆಲವೆಡೆ </a:t>
            </a:r>
            <a:r>
              <a:rPr lang="kn-I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ಓಟ್ಸ್ನ್ನೂ </a:t>
            </a:r>
            <a:r>
              <a:rPr lang="kn-IN" sz="1800" b="1" dirty="0">
                <a:solidFill>
                  <a:srgbClr val="00B0F0"/>
                </a:solidFill>
              </a:rPr>
              <a:t>ಬೆಳೆಯಲಾಗುತ್ತದೆ. </a:t>
            </a:r>
            <a:endParaRPr lang="en-IN" sz="1800" b="1" dirty="0" smtClean="0">
              <a:solidFill>
                <a:srgbClr val="00B0F0"/>
              </a:solidFill>
            </a:endParaRPr>
          </a:p>
          <a:p>
            <a:r>
              <a:rPr lang="kn-I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ಭತ್ತ</a:t>
            </a:r>
            <a:r>
              <a:rPr lang="kn-IN" sz="1800" b="1" dirty="0" smtClean="0">
                <a:solidFill>
                  <a:srgbClr val="00B0F0"/>
                </a:solidFill>
              </a:rPr>
              <a:t>ವನ್ನು </a:t>
            </a:r>
            <a:r>
              <a:rPr lang="kn-IN" sz="1800" b="1" dirty="0">
                <a:solidFill>
                  <a:srgbClr val="00B0F0"/>
                </a:solidFill>
              </a:rPr>
              <a:t>ಅಲ್ಪ ಪ್ರಮಾಣದಲ್ಲಿ ಬೆಳೆಯಲಾಗುವುದು. ಇದು ಬೇಸಿಗೆಯ ಬೆಳೆ.</a:t>
            </a:r>
            <a:endParaRPr lang="en-IN" sz="1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114800" cy="25765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" y="2819400"/>
            <a:ext cx="4267200" cy="289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05" y="5943600"/>
            <a:ext cx="3910445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err="1" smtClean="0">
                <a:solidFill>
                  <a:srgbClr val="FF0000"/>
                </a:solidFill>
              </a:rPr>
              <a:t>ಸಕ್ಕರೆಗಡ್ಡೆ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9" y="228600"/>
            <a:ext cx="426720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6464" y="3276600"/>
            <a:ext cx="3910445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err="1" smtClean="0">
                <a:solidFill>
                  <a:srgbClr val="FF0000"/>
                </a:solidFill>
              </a:rPr>
              <a:t>ಅಗಸೆ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45" y="3823421"/>
            <a:ext cx="1690256" cy="1739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16" y="3819525"/>
            <a:ext cx="2619375" cy="17430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54732" y="5943600"/>
            <a:ext cx="3910445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err="1" smtClean="0">
                <a:solidFill>
                  <a:srgbClr val="FF0000"/>
                </a:solidFill>
              </a:rPr>
              <a:t>ದ್ವೀಪ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ದ್ರಾಕ್ಷಿ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2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85000" lnSpcReduction="20000"/>
          </a:bodyPr>
          <a:lstStyle/>
          <a:p>
            <a:r>
              <a:rPr lang="kn-IN" dirty="0"/>
              <a:t>ಸಕ್ಕರೆಗೆಡ್ಡೆ ಮತ್ತು ಬಟಾಟೆ (ಆಲೂಗೆಡ್ಡೆ)ಗಳು ಯೂರೋಪಿನ ಎರಡು ಪ್ರಮುಖ ಗೆಡ್ಡೆ ಬೆಳೆಗಳು. ಸಕ್ಕರೆ ಗೆಡ್ಡೆಯನ್ನು ಸಕ್ಕರೆ ತಯಾರಿಕೆಗೆ ಮತ್ತು ದನಗಳ ಆಹಾರವಾಗಿ ಉಪಯೋಗಿಸಲಾಗುತ್ತದೆ.</a:t>
            </a:r>
          </a:p>
          <a:p>
            <a:r>
              <a:rPr lang="kn-IN" dirty="0"/>
              <a:t>ಬಟಾಟೆಯನ್ನು ಹೆಚ್ಚಾಗಿ ಕೇಂದ್ರ ಮತ್ತು ಪೂರ್ವ ಯೂರೋಪ್ ಮೈದಾನಗಳಲ್ಲಿ ಬೆಳೆಯಲಾಗುವುದು. ಯೂರೋಪ್ ಪ್ರಪಂಚದಲ್ಲೇ ಹೆಚ್ಚು ಬಟಾಟೆಯನ್ನು ಉತ್ಪಾದಿಸುವುದು. </a:t>
            </a:r>
            <a:endParaRPr lang="en-IN" dirty="0" smtClean="0"/>
          </a:p>
          <a:p>
            <a:r>
              <a:rPr lang="kn-IN" dirty="0" smtClean="0"/>
              <a:t>ಅಗಸೆಯು ಯೂರೋಪಿನ </a:t>
            </a:r>
            <a:r>
              <a:rPr lang="kn-IN" dirty="0"/>
              <a:t>ಪ್ರಮುಖ ನಾರು ಬೆಳೆ.</a:t>
            </a:r>
          </a:p>
          <a:p>
            <a:r>
              <a:rPr lang="kn-IN" dirty="0"/>
              <a:t>ಯೂರೋಪಿನ ಬೆಟ್ಟಗಳ ಇಳಿಜಾರುಗಳಲ್ಲಿ ದ್ರಾಕ್ಷಿ, ಸೇಬು, ಅಂಜೂರ, ಕಿತ್ತಲೆ, ನಿಂಬೆ, ದ್ವೀಪದ್ರಾಕ್ಷಿ (ಪ್ಲಮ್), ದಾಳಿಂಬೆ, ಚೆಸ್ಟ್ನಟ್ ಮೊದಲಾದ ಹಣ್ಣುಗಳ ಬೇಸಾಯವು ಕಂಡುಬರುತ್ತದೆ. </a:t>
            </a:r>
            <a:endParaRPr lang="en-IN" dirty="0" smtClean="0"/>
          </a:p>
          <a:p>
            <a:r>
              <a:rPr lang="kn-IN" dirty="0" smtClean="0"/>
              <a:t>ಬಲ್ಗೇರಿಯಾವು </a:t>
            </a:r>
            <a:r>
              <a:rPr lang="kn-IN" dirty="0"/>
              <a:t>ಗುಲಾಬಿ ಹೂವು, ತರಕಾರಿ ಮತ್ತು ತೋಟಗಾರಿಕೆ ಬೆಳೆಗಳಿಗೆ ಪ್ರಸಿದ್ಧವಾಗಿದೆ.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77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0000"/>
                </a:solidFill>
              </a:rPr>
              <a:t>ಹೈನುಗಾರಿಕೆ: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n-IN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ಇದು </a:t>
            </a:r>
            <a:r>
              <a:rPr lang="kn-IN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ಯೂರೋಪಿನ ಮಿಶ್ರ ಬೇಸಾಯ ಪದ್ಧತಿಯಲ್ಲಿ ಅತ್ಯುತ್ತಮ ವ್ಯವಸ್ಥಿತ ಉದ್ಯಮ</a:t>
            </a:r>
            <a:r>
              <a:rPr lang="kn-IN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IN" sz="2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n-IN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ತಂಪಾದ ತೇವಾಂಶಭರಿತ ವಾಯುಗುಣ, ಅಧಿಕ ಜನಸಾಂದ್ರತೆವುಳ್ಳ ನಗರಗಳು, ಸುವ್ಯವಸ್ಥಿತ ರಸ್ತೆ ಮತ್ತು ರೈಲುಸಾರಿಗೆ ಸೌಲಭ್ಯ, ಅತ್ಯುತ್ತಮ ಜೈವಿಕ-ತಂತ್ರಜ್ಞಾನದ ಅಭಿವೃದ್ಧಿ, ಶೈತ್ಯೀಕರಣ, ವಾಣಿಜ್ಯ ಮಾದರಿ ಹೈನುಗಾರಿಕೆಯಲ್ಲಿ ಯಾಂತ್ರೀಕರಣ ಮತ್ತು ಯಥೇಚ್ಚವಾದ ಮೇವು ಪೂರೈಕೆಗಳು ಯೂರೋಪಿನ ಹೈನುಗಾರಿಕೆಯ ಅಭಿವೃದ್ಧಿಗೆ ಉತ್ತೇಜನವಾಗಿವೆ.</a:t>
            </a:r>
            <a:endParaRPr lang="en-IN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88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7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kn-IN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ಡೆನ್ಮಾರ್ಕ್, ನೆದರ್ಲೆಂಡ್ಸ್, ಸ್ವಿಟ್ಜರ್ಲೆಂಡ್, ಜರ್ಮನಿ ಮತ್ತು ಬ್ರಿಟನ್‌ಗಳಲ್ಲಿ ಹೈನುಗಾರಿಕೆಯು ಹೆಚ್ಚು ಅಭಿವೃದ್ಧಿಗೊಂಡಿದೆ. </a:t>
            </a:r>
            <a:endParaRPr lang="en-IN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ಆದರೆ </a:t>
            </a:r>
            <a:r>
              <a:rPr lang="kn-IN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ಡೆನ್ಮಾರ್ಕ್ ಅತ್ಯಂತ ಪ್ರಮುಖವಾದುದು. </a:t>
            </a:r>
            <a:endParaRPr lang="en-IN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ಯೂರೋಪಿನ </a:t>
            </a:r>
            <a:r>
              <a:rPr lang="kn-IN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ದೇಶಗಳು ತಮ್ಮ ಹೈನದ ವಸ್ತುಗಳನ್ನು ರಫ್ತು ಮಾಡುತ್ತವೆ. ಉದಾ: ಬೆಣ್ಣೆ, ಗಿಣ್ಣು, ಸಾಂದ್ರೀಕರಿಸಿದ ಹಾಲು, ಚಾಕೊಲೆಟ್ ಮೊದಲಾದವು.</a:t>
            </a:r>
            <a:endParaRPr lang="en-IN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5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kn-I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ಮೀನುಗಾರಿ</a:t>
            </a:r>
            <a:r>
              <a:rPr lang="en-IN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ಕೆ</a:t>
            </a:r>
            <a:r>
              <a:rPr lang="kn-I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N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n-IN" sz="2800" b="1" dirty="0" smtClean="0"/>
              <a:t>ಉತ್ತರ </a:t>
            </a:r>
            <a:r>
              <a:rPr lang="kn-IN" sz="2800" b="1" dirty="0"/>
              <a:t>ಸಮುದ್ರವು ಅತಿ ತೀವ್ರವಾದ ಮೀನುಗಾರಿಕಾ ಪ್ರದೇಶವಾಗಿದೆ. ಅದರಲ್ಲಿ ನಾರ್ವೆ, ಬ್ರಿಟನ್, ಡೆನ್ಮಾರ್ಕ್, ಸ್ವೀಡನ್ ಮತ್ತು ಜರ್ಮನಿಗಳು ಸೇರಿವೆ. ಡಾಗರ್ ಬ್ಯಾಂಕ್ ಮತ್ತು ಗ್ರೇಟ್ ಫಿಶರ್ ಬ್ಯಾಂಕ್ ಪ್ರದೇಶಗಳು ಉತ್ತರ ಸಮುದ್ರದ ಎರಡು ಪ್ರಸಿದ್ಧ ಮೀನುಗಾರಿಕಾ ಕೇಂದ್ರಗಳಾಗಿವೆ</a:t>
            </a:r>
            <a:r>
              <a:rPr lang="kn-IN" sz="2800" b="1" dirty="0" smtClean="0"/>
              <a:t>.</a:t>
            </a:r>
            <a:endParaRPr lang="en-IN" sz="2800" b="1" dirty="0" smtClean="0"/>
          </a:p>
          <a:p>
            <a:r>
              <a:rPr lang="kn-IN" sz="2800" b="1" dirty="0" smtClean="0"/>
              <a:t> </a:t>
            </a:r>
            <a:r>
              <a:rPr lang="kn-IN" sz="2800" b="1" dirty="0"/>
              <a:t>ನಾರ್ವೆಯ ಜನರು ಮೀನುಗಾರಿಕೆಯಲ್ಲಿ ಪರಿಣಿತರಾಗಿದ್ದಾರೆ.</a:t>
            </a:r>
          </a:p>
          <a:p>
            <a:r>
              <a:rPr lang="kn-IN" sz="2800" b="1" dirty="0"/>
              <a:t>ಸೀಲ್ ಮತ್ತು ತಿಮಿಂಗಿಲಗಳನ್ನು ಧ್ರುವ ಪ್ರದೇಶಗಳಲ್ಲಿ ಹಿಡಿಯಲಾಗುತ್ತದೆ. ನಾರ್ವೆಯು ಅತಿ ಹೆಚ್ಚು ಮೀನುಗಳನ್ನು ಉತ್ಪಾದಿಸುವ ಮತ್ತು ರಫ್ತು ಮಾಡುವ ದೇಶವಾಗಿದೆ.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3982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5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/>
              <a:t>ಪ್ರಾಕೃತಿಕ</a:t>
            </a:r>
            <a:r>
              <a:rPr lang="en-IN" b="1" dirty="0" smtClean="0"/>
              <a:t> </a:t>
            </a:r>
            <a:r>
              <a:rPr lang="en-IN" b="1" dirty="0" err="1" smtClean="0"/>
              <a:t>ಲಕ್ಷಣಗಳು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ಯುರೋಪ</a:t>
            </a:r>
            <a:r>
              <a:rPr lang="en-IN" dirty="0" smtClean="0"/>
              <a:t> </a:t>
            </a:r>
            <a:r>
              <a:rPr lang="en-IN" dirty="0" err="1" smtClean="0"/>
              <a:t>ಖಂಡದ</a:t>
            </a:r>
            <a:r>
              <a:rPr lang="en-IN" dirty="0" smtClean="0"/>
              <a:t> </a:t>
            </a:r>
            <a:r>
              <a:rPr lang="en-IN" dirty="0" err="1" smtClean="0"/>
              <a:t>ಅತಿ</a:t>
            </a:r>
            <a:r>
              <a:rPr lang="en-IN" dirty="0" smtClean="0"/>
              <a:t> </a:t>
            </a:r>
            <a:r>
              <a:rPr lang="en-IN" dirty="0" err="1" smtClean="0"/>
              <a:t>ಎತ್ತರವಾದ</a:t>
            </a:r>
            <a:r>
              <a:rPr lang="en-IN" dirty="0" smtClean="0"/>
              <a:t> </a:t>
            </a:r>
            <a:r>
              <a:rPr lang="en-IN" dirty="0" err="1" smtClean="0"/>
              <a:t>ಬಿಂದು</a:t>
            </a:r>
            <a:r>
              <a:rPr lang="en-IN" dirty="0" smtClean="0"/>
              <a:t> </a:t>
            </a:r>
            <a:r>
              <a:rPr lang="en-IN" dirty="0" err="1" smtClean="0"/>
              <a:t>ಕಕಾಸಸ್</a:t>
            </a:r>
            <a:r>
              <a:rPr lang="en-IN" dirty="0" smtClean="0"/>
              <a:t> </a:t>
            </a:r>
            <a:r>
              <a:rPr lang="en-IN" dirty="0" err="1" smtClean="0"/>
              <a:t>ಪರ್ವತ</a:t>
            </a:r>
            <a:r>
              <a:rPr lang="en-IN" dirty="0" smtClean="0"/>
              <a:t> </a:t>
            </a:r>
            <a:r>
              <a:rPr lang="en-IN" dirty="0" err="1" smtClean="0"/>
              <a:t>ಸರಣಿಯ</a:t>
            </a:r>
            <a:r>
              <a:rPr lang="en-IN" dirty="0" smtClean="0"/>
              <a:t> </a:t>
            </a:r>
            <a:r>
              <a:rPr lang="en-IN" dirty="0" err="1" smtClean="0"/>
              <a:t>ಮೌಂಟ್</a:t>
            </a:r>
            <a:r>
              <a:rPr lang="en-IN" dirty="0" smtClean="0"/>
              <a:t> </a:t>
            </a:r>
            <a:r>
              <a:rPr lang="en-IN" dirty="0" err="1" smtClean="0"/>
              <a:t>ಎಲ್-ಬ್ರುಸ್</a:t>
            </a:r>
            <a:r>
              <a:rPr lang="en-IN" dirty="0" smtClean="0"/>
              <a:t>.(5633ಮೀ)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8763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2164"/>
          </a:xfrm>
        </p:spPr>
        <p:txBody>
          <a:bodyPr/>
          <a:lstStyle/>
          <a:p>
            <a:r>
              <a:rPr lang="en-IN" b="1" dirty="0" err="1" smtClean="0"/>
              <a:t>ಖನಿಜಗಳು</a:t>
            </a:r>
            <a:endParaRPr lang="en-IN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3085558" cy="22098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219200"/>
            <a:ext cx="2667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84564"/>
            <a:ext cx="2732809" cy="2015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62400"/>
            <a:ext cx="2095500" cy="1914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80" y="3781425"/>
            <a:ext cx="2453820" cy="2095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62362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13494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dirty="0"/>
              <a:t>ಪ್ರಮುಖ </a:t>
            </a:r>
            <a:r>
              <a:rPr lang="kn-IN" dirty="0" smtClean="0"/>
              <a:t>ಕೈಗಾರಿಕೆಗಳು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n-IN" dirty="0" smtClean="0"/>
              <a:t>ಕಬ್ಬಿಣ </a:t>
            </a:r>
            <a:r>
              <a:rPr lang="kn-IN" dirty="0"/>
              <a:t>ಮತ್ತು ಉಕ್ಕಿನ ಕೈಗಾರಿಕೆಹತ್ತಿ ಬಟ್ಟೆ ಕೈಗಾರಿಕೆಹಡಗು ಕಟ್ಟುವ ಕೈಗಾರಿಕೆಸ್ವಯಂಚಾಲಿತ ವಾಹನ </a:t>
            </a:r>
            <a:r>
              <a:rPr lang="kn-IN" dirty="0" smtClean="0"/>
              <a:t>ಕೈಗಾರಿಕೆ</a:t>
            </a:r>
            <a:r>
              <a:rPr lang="en-IN" dirty="0" smtClean="0"/>
              <a:t>.</a:t>
            </a:r>
          </a:p>
          <a:p>
            <a:pPr marL="0" indent="0" algn="ctr">
              <a:buNone/>
            </a:pPr>
            <a:r>
              <a:rPr lang="kn-IN" dirty="0" smtClean="0"/>
              <a:t> </a:t>
            </a:r>
            <a:r>
              <a:rPr lang="kn-IN" b="1" dirty="0"/>
              <a:t>ಯೂರೋಪಿನ ಪ್ರಮುಖ ಕೈಗಾರಿಕಾ </a:t>
            </a:r>
            <a:r>
              <a:rPr lang="kn-IN" b="1" dirty="0" smtClean="0"/>
              <a:t>ಪ್ರದೇಶಗಳು</a:t>
            </a:r>
            <a:endParaRPr lang="en-IN" b="1" dirty="0" smtClean="0"/>
          </a:p>
          <a:p>
            <a:r>
              <a:rPr lang="kn-IN" sz="2600" b="1" dirty="0"/>
              <a:t>ಯೂರೋಪಿನ ಪ್ರಮುಖ ಕೈಗಾರಿಕೆಗಳು ಮತ್ತು ಕೈಗಾರಿಕಾ ಕೇಂದ್ರಗಳು ಒಂದು ಬಗೆಯ ತ್ರಿಕೋನ ರೂಪದಲ್ಲಿ ಕೇಂದ್ರೀ ಕರಣಗೊಂಡಿವೆ. ಇದನ್ನು ಯೂರೋಪಿನ ಕೈಗಾರಿಕಾ ಹೃದಯ ಎನ್ನುವರು. ಈ ತ್ರಿಕೋನವು ಉತ್ತರ ಸಮುದ್ರದಿಂದ ಪೋಲೆಂಡಿನ ಮಧ್ಯಭಾಗದ ಮತ್ತು ದಕ್ಷಿಣದ ಇಟಲಿಯ ‘ಪೊ’ ನದಿ ಕಣಿವೆಯಿಂದ ಉತ್ತರದ ಸ್ಪೀಡನ್‌ವರೆಗೂ ವ್ಯಾಪಿಸಿಕೊಂಡಿದೆ.</a:t>
            </a:r>
            <a:endParaRPr lang="en-IN" sz="2600" b="1" dirty="0"/>
          </a:p>
        </p:txBody>
      </p:sp>
    </p:spTree>
    <p:extLst>
      <p:ext uri="{BB962C8B-B14F-4D97-AF65-F5344CB8AC3E}">
        <p14:creationId xmlns:p14="http://schemas.microsoft.com/office/powerpoint/2010/main" val="39650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85000" lnSpcReduction="20000"/>
          </a:bodyPr>
          <a:lstStyle/>
          <a:p>
            <a:r>
              <a:rPr lang="kn-IN" dirty="0"/>
              <a:t>ಯೂರೋಪಿನ ಪ್ರಮುಖ ಕೈಗಾರಿಕಾ ವಲಯಗಳು:</a:t>
            </a:r>
          </a:p>
          <a:p>
            <a:r>
              <a:rPr lang="kn-IN" dirty="0"/>
              <a:t>1 ಬ್ರಿಟನ್ ಕೈಗಾರಿಕಾ ವಲಯ.</a:t>
            </a:r>
          </a:p>
          <a:p>
            <a:r>
              <a:rPr lang="kn-IN" dirty="0"/>
              <a:t>2 ಪಶ್ಚಿಮದ ತ್ರಿಕೋನ ಕೈಗಾರಿಕಾ ವಲಯ.</a:t>
            </a:r>
          </a:p>
          <a:p>
            <a:r>
              <a:rPr lang="kn-IN" dirty="0"/>
              <a:t>3 ಪ್ಯಾರಿಸ್ ಕೈಗಾರಿಕಾ ವಲಯ; ಇದನ್ನು ‘ಫ್ರಾನ್ಸಿನ ಕೈಗಾರಿಕಾ ಹೃದಯ’ ಎನ್ನುವರು.</a:t>
            </a:r>
          </a:p>
          <a:p>
            <a:r>
              <a:rPr lang="kn-IN" dirty="0"/>
              <a:t>4 ಲೊರೈನ್-ಸಾರ್ ಕೈಗಾರಿಕಾ ವಲಯ.</a:t>
            </a:r>
          </a:p>
          <a:p>
            <a:r>
              <a:rPr lang="kn-IN" dirty="0"/>
              <a:t>5 </a:t>
            </a:r>
            <a:r>
              <a:rPr lang="en-IN" dirty="0" err="1" smtClean="0"/>
              <a:t>ರೈನ್</a:t>
            </a:r>
            <a:r>
              <a:rPr lang="kn-IN" dirty="0" smtClean="0"/>
              <a:t> </a:t>
            </a:r>
            <a:r>
              <a:rPr lang="kn-IN" dirty="0"/>
              <a:t>ನದಿಯ ಮೇಲ್ಕಣಿವೆ ವಲಯ.</a:t>
            </a:r>
          </a:p>
          <a:p>
            <a:r>
              <a:rPr lang="kn-IN" dirty="0"/>
              <a:t>6 ಸೈಲೇಸಿಯದ ಮೇಲ್ಕಣಿವೆ ವಲಯ.</a:t>
            </a:r>
          </a:p>
          <a:p>
            <a:r>
              <a:rPr lang="kn-IN" dirty="0"/>
              <a:t>7 ದಕ್ಷಿಣದ </a:t>
            </a:r>
            <a:r>
              <a:rPr lang="en-IN" dirty="0" err="1" smtClean="0"/>
              <a:t>ಸ್ಕ್ಯಾಂ</a:t>
            </a:r>
            <a:r>
              <a:rPr lang="kn-IN" dirty="0" smtClean="0"/>
              <a:t>ಡಿನೆವಿಯಾ </a:t>
            </a:r>
            <a:r>
              <a:rPr lang="kn-IN" dirty="0"/>
              <a:t>ವಲಯವು ಸ್ಟಾಕ್‌ಹೋಮ್‌ನ್ನು ಒಳಗೊಂಡಿದೆ.</a:t>
            </a:r>
          </a:p>
          <a:p>
            <a:r>
              <a:rPr lang="kn-IN" dirty="0"/>
              <a:t>8 ಪೂರ್ವ ಜರ್ಮನಿಯಿಂದ ಈಶಾನ್ಯ ಜೆಕ್ ಮತ್ತು ಸ್ಲೋವೇಕಿಯ ವಲಯ.</a:t>
            </a:r>
          </a:p>
          <a:p>
            <a:r>
              <a:rPr lang="kn-IN" dirty="0"/>
              <a:t>9 ಉತ್ತರದ ಇಟಲಿಯ ಕೈಗಾರಿಕಾ ವಲಯದಲ್ಲಿ ಪೋ ನದಿ ಬಯಲು.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2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915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85000" lnSpcReduction="10000"/>
          </a:bodyPr>
          <a:lstStyle/>
          <a:p>
            <a:r>
              <a:rPr lang="kn-IN" dirty="0"/>
              <a:t>ತೀವ್ರ ಅಭಿವೃದ್ಧಿ ಹೊಂದಿದ ನೆದರ್ಲೆಂಡ್ಸ್ನಲ್ಲಿ ಪ್ರತಿ ಚದರ ಕಿ.ಮೀ. 950 ಜನರು ಇದ್ದರೆ ಐಸ್‌ಲ್ಯಾಂಡ್‌ದಲ್ಲಿ ಅದು ಪ್ರತಿ ಚದರ ಕಿ.ಮೀ.ಗೆ 3 ಜನರು ಮಾತ್ರ. ಉತ್ತರ ಯೂರೋಪಿನ ತಗ್ಗು ಪ್ರದೇಶವು ಅತಿ ಹೆಚ್ಚು ಜನಸಾಂದ್ರತೆಯನ್ನು ಹೊಂದಿದೆ.</a:t>
            </a:r>
          </a:p>
          <a:p>
            <a:r>
              <a:rPr lang="kn-IN" dirty="0"/>
              <a:t>ಯೂರೋಪಿನ ಅತಿ ಹೆಚ್ಚು ಜನಸಾಂದ್ರತೆಯುಳ್ಳ ಪ್ರದೇಶಗಳೆಂದರೆ ಕೈಗಾರಿಕ ಜಿಲ್ಲೆಗಳು, ಬೆಲ್ಜಿಯಂ ಮತ್ತು ಜರ್ಮನ್ ಕಲ್ಲಿದ್ದಲು ಪ್ರದೇಶಗಳು, ಗ್ರೇಟರ್‌ಲಂಡನ್, ನೆದರ್ಲೆಂಡ್ಸ್, ರ‍್ಹೆ</a:t>
            </a:r>
            <a:r>
              <a:rPr lang="en-IN" dirty="0" err="1"/>
              <a:t>öÊ</a:t>
            </a:r>
            <a:r>
              <a:rPr lang="kn-IN" dirty="0"/>
              <a:t>ನ್ ನದಿಬಯಲು, ಉತ್ತರ ಇಟಲಿ ಮತ್ತು ಸ್ಪೇನಿನ ಕರಾವಳಿ ಪ್ರದೇಶಗಳು.</a:t>
            </a:r>
          </a:p>
          <a:p>
            <a:r>
              <a:rPr lang="kn-IN"/>
              <a:t>ವಿರಳ ಜನಸಾಂದ್ರತೆಯುಳ್ಳ ಪ್ರದೇಶಗಳೆಂದರೆ ಮಧ್ಯ ಫ್ರಾನ್ಸ್, ಪರ್ವತಮಯ ಪ್ರದೇಶಗಳು, ಬಾಲ್ಖನ್ ವಲಯ ಮತ್ತು ಸ್ಕಾಟ್ಲೆಂಡ್‌ನ ಉನ್ನತ ಭಾಗಗಳು.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61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ಪ್ರಾಕೃತಿಕ</a:t>
            </a:r>
            <a:r>
              <a:rPr lang="en-IN" b="1" dirty="0"/>
              <a:t> </a:t>
            </a:r>
            <a:r>
              <a:rPr lang="en-IN" b="1" dirty="0" err="1"/>
              <a:t>ಲಕ್ಷಣಗಳು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ಅತ್ಯಂತ</a:t>
            </a:r>
            <a:r>
              <a:rPr lang="en-IN" dirty="0" smtClean="0"/>
              <a:t> </a:t>
            </a:r>
            <a:r>
              <a:rPr lang="en-IN" dirty="0" err="1" smtClean="0"/>
              <a:t>ತಗ್ಗಾದ</a:t>
            </a:r>
            <a:r>
              <a:rPr lang="en-IN" dirty="0" smtClean="0"/>
              <a:t> </a:t>
            </a:r>
            <a:r>
              <a:rPr lang="en-IN" dirty="0" err="1" smtClean="0"/>
              <a:t>ಸ್ಥಳ</a:t>
            </a:r>
            <a:r>
              <a:rPr lang="en-IN" dirty="0" smtClean="0"/>
              <a:t>- </a:t>
            </a:r>
            <a:r>
              <a:rPr lang="en-IN" dirty="0" err="1" smtClean="0"/>
              <a:t>ಕ್ಯಾಸ್ಪಿಯನ್</a:t>
            </a:r>
            <a:r>
              <a:rPr lang="en-IN" dirty="0" smtClean="0"/>
              <a:t> </a:t>
            </a:r>
            <a:r>
              <a:rPr lang="en-IN" dirty="0" err="1" smtClean="0"/>
              <a:t>ಸಮುದ್ರ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3276600" cy="3910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93818"/>
            <a:ext cx="4130261" cy="39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ಪ್ರಾಕೃತಿಕ</a:t>
            </a:r>
            <a:r>
              <a:rPr lang="en-IN" b="1" dirty="0"/>
              <a:t> </a:t>
            </a:r>
            <a:r>
              <a:rPr lang="en-IN" b="1" dirty="0" err="1"/>
              <a:t>ಲಕ್ಷಣಗಳು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/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ಪರ್ಯಾಯ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ದ್ವೀಪಗಳ</a:t>
            </a:r>
            <a:r>
              <a:rPr lang="en-IN" b="1" dirty="0">
                <a:solidFill>
                  <a:srgbClr val="FF0000"/>
                </a:solidFill>
              </a:rPr>
              <a:t> </a:t>
            </a:r>
            <a:r>
              <a:rPr lang="en-IN" b="1" dirty="0" err="1">
                <a:solidFill>
                  <a:srgbClr val="FF0000"/>
                </a:solidFill>
              </a:rPr>
              <a:t>ಪರ್ಯಾಯ</a:t>
            </a:r>
            <a:r>
              <a:rPr lang="en-IN" b="1" dirty="0">
                <a:solidFill>
                  <a:srgbClr val="FF0000"/>
                </a:solidFill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ದ್ವೀಪ</a:t>
            </a:r>
            <a:r>
              <a:rPr lang="en-IN" dirty="0" smtClean="0"/>
              <a:t>.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sz="2000" b="1" dirty="0" smtClean="0"/>
              <a:t>     </a:t>
            </a:r>
            <a:r>
              <a:rPr lang="en-IN" sz="2000" b="1" dirty="0" err="1" smtClean="0"/>
              <a:t>ಸ್ಕಾಂಡಿನೇವಿಯಾ</a:t>
            </a:r>
            <a:r>
              <a:rPr lang="en-IN" sz="2000" b="1" dirty="0" smtClean="0"/>
              <a:t>         </a:t>
            </a:r>
            <a:r>
              <a:rPr lang="en-IN" sz="2000" b="1" dirty="0" err="1" smtClean="0"/>
              <a:t>ಐಬೀರಿಯಾ</a:t>
            </a:r>
            <a:r>
              <a:rPr lang="en-IN" sz="2000" b="1" dirty="0" smtClean="0"/>
              <a:t>         </a:t>
            </a:r>
            <a:r>
              <a:rPr lang="en-IN" sz="2000" b="1" dirty="0" err="1" smtClean="0"/>
              <a:t>ಜಟ್</a:t>
            </a:r>
            <a:r>
              <a:rPr lang="en-IN" sz="2000" b="1" dirty="0" smtClean="0"/>
              <a:t> </a:t>
            </a:r>
            <a:r>
              <a:rPr lang="en-IN" sz="2000" b="1" dirty="0" err="1" smtClean="0"/>
              <a:t>ಲ್ಯಾಂಡ್</a:t>
            </a:r>
            <a:r>
              <a:rPr lang="en-IN" sz="2000" b="1" dirty="0" smtClean="0"/>
              <a:t>            </a:t>
            </a:r>
            <a:r>
              <a:rPr lang="en-IN" sz="2000" b="1" dirty="0" err="1" smtClean="0"/>
              <a:t>ಬಾಲ್ಕನ್</a:t>
            </a:r>
            <a:endParaRPr lang="en-IN" sz="2000" b="1" dirty="0" smtClean="0"/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2061449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1905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800"/>
            <a:ext cx="1590675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09800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>
                <a:solidFill>
                  <a:srgbClr val="FF0000"/>
                </a:solidFill>
              </a:rPr>
              <a:t>ಪ್ರಾಕೃತಿಕ</a:t>
            </a:r>
            <a:r>
              <a:rPr lang="en-IN" b="1" dirty="0">
                <a:solidFill>
                  <a:srgbClr val="FF0000"/>
                </a:solidFill>
              </a:rPr>
              <a:t> </a:t>
            </a:r>
            <a:r>
              <a:rPr lang="en-IN" b="1" dirty="0" err="1">
                <a:solidFill>
                  <a:srgbClr val="FF0000"/>
                </a:solidFill>
              </a:rPr>
              <a:t>ಲಕ್ಷಣಗಳು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IN" dirty="0" err="1" smtClean="0"/>
              <a:t>ಯುರೋಪಿನ</a:t>
            </a:r>
            <a:r>
              <a:rPr lang="en-IN" dirty="0" smtClean="0"/>
              <a:t> </a:t>
            </a:r>
            <a:r>
              <a:rPr lang="en-IN" dirty="0" err="1" smtClean="0"/>
              <a:t>ಕರಾವಳಿ</a:t>
            </a:r>
            <a:r>
              <a:rPr lang="en-IN" dirty="0" smtClean="0"/>
              <a:t> </a:t>
            </a:r>
            <a:r>
              <a:rPr lang="en-IN" dirty="0" err="1" smtClean="0"/>
              <a:t>ತೀರದ</a:t>
            </a:r>
            <a:r>
              <a:rPr lang="en-IN" dirty="0" smtClean="0"/>
              <a:t> ಉದ್ದ-80500ಕಿ.ಮೀ. </a:t>
            </a:r>
          </a:p>
          <a:p>
            <a:r>
              <a:rPr lang="en-IN" dirty="0" smtClean="0"/>
              <a:t>ಈ </a:t>
            </a:r>
            <a:r>
              <a:rPr lang="en-IN" dirty="0" err="1" smtClean="0"/>
              <a:t>ಖಂಡದ</a:t>
            </a:r>
            <a:r>
              <a:rPr lang="en-IN" dirty="0" smtClean="0"/>
              <a:t> </a:t>
            </a:r>
            <a:r>
              <a:rPr lang="en-IN" dirty="0" err="1" smtClean="0"/>
              <a:t>ತೀರದೂದ್ದಕ್ಕೂ</a:t>
            </a:r>
            <a:r>
              <a:rPr lang="en-IN" dirty="0" smtClean="0"/>
              <a:t> </a:t>
            </a:r>
            <a:r>
              <a:rPr lang="en-IN" dirty="0" err="1" smtClean="0"/>
              <a:t>ಸಾವಿರಾರು</a:t>
            </a:r>
            <a:r>
              <a:rPr lang="en-IN" dirty="0" smtClean="0"/>
              <a:t> </a:t>
            </a:r>
            <a:r>
              <a:rPr lang="en-IN" dirty="0" err="1" smtClean="0"/>
              <a:t>ದ್ವೀಪಕಲ್ಪಗಳಿವೆ</a:t>
            </a:r>
            <a:r>
              <a:rPr lang="en-IN" dirty="0" smtClean="0"/>
              <a:t>.</a:t>
            </a:r>
          </a:p>
          <a:p>
            <a:r>
              <a:rPr lang="en-IN" dirty="0"/>
              <a:t> </a:t>
            </a:r>
            <a:r>
              <a:rPr lang="en-IN" dirty="0" smtClean="0"/>
              <a:t>     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     </a:t>
            </a:r>
            <a:r>
              <a:rPr lang="en-IN" sz="1800" b="1" dirty="0" smtClean="0"/>
              <a:t> </a:t>
            </a:r>
            <a:r>
              <a:rPr lang="en-IN" sz="1800" b="1" dirty="0" err="1" smtClean="0"/>
              <a:t>ಬ್ರಿಟನ್</a:t>
            </a:r>
            <a:r>
              <a:rPr lang="en-IN" sz="1800" b="1" dirty="0" smtClean="0"/>
              <a:t>                  </a:t>
            </a:r>
            <a:r>
              <a:rPr lang="en-IN" sz="1800" b="1" dirty="0" err="1"/>
              <a:t>ಐ</a:t>
            </a:r>
            <a:r>
              <a:rPr lang="en-IN" sz="1800" b="1" smtClean="0"/>
              <a:t>ರ್ಲೆಂಡ್</a:t>
            </a:r>
            <a:endParaRPr lang="en-IN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8" y="3048000"/>
            <a:ext cx="1753786" cy="281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34145"/>
            <a:ext cx="1828800" cy="2817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3034145"/>
            <a:ext cx="3124200" cy="3214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n-IN" sz="2400" b="1" dirty="0"/>
              <a:t>ಶೆಟ್‌ಲ್ಯಾಂಡ್, ಫೈರೋಸ್, ಓರ್ಕೆನಿ, ಸಿಸಿಲಿ, ಸಾರ್ಡಿನಿಯ, ಕೊರ್ಸಿಕ, ಕ್ರೇಟ್ ಮತ್ತು ಚಾನೆಲ್ ದ್ವೀಪ ಇವು ಇತರೆ ಪ್ರಮುಖ ದ್ವೀಪಗಳು.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41946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ಪ್ರಾಕೃತಿಕ</a:t>
            </a:r>
            <a:r>
              <a:rPr lang="en-I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ವಿಭಾಗಗಳು</a:t>
            </a:r>
            <a:endParaRPr lang="en-I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n-IN" b="1" dirty="0" smtClean="0">
                <a:solidFill>
                  <a:srgbClr val="00B050"/>
                </a:solidFill>
              </a:rPr>
              <a:t>ಮೇ</a:t>
            </a:r>
            <a:r>
              <a:rPr lang="en-IN" b="1" dirty="0" err="1" smtClean="0">
                <a:solidFill>
                  <a:srgbClr val="00B050"/>
                </a:solidFill>
              </a:rPr>
              <a:t>ಲ್ಮೈ</a:t>
            </a:r>
            <a:r>
              <a:rPr lang="en-IN" b="1" dirty="0" smtClean="0">
                <a:solidFill>
                  <a:srgbClr val="00B050"/>
                </a:solidFill>
              </a:rPr>
              <a:t> </a:t>
            </a:r>
            <a:r>
              <a:rPr lang="kn-IN" b="1" dirty="0">
                <a:solidFill>
                  <a:srgbClr val="00B050"/>
                </a:solidFill>
              </a:rPr>
              <a:t>ಲಕ್ಷಣಗಳನ್ನಾಧರಿಸಿ ಯೂರೋಪನ್ನು ಸಾಮಾನ್ಯವಾಗಿ ನಾಲ್ಕು ವಿಭಾಗಗಳಾಗಿ ವಿಂಗಡಿಸಲಾಗಿದೆ.</a:t>
            </a:r>
          </a:p>
          <a:p>
            <a:r>
              <a:rPr lang="kn-IN" b="1" dirty="0">
                <a:solidFill>
                  <a:srgbClr val="00B050"/>
                </a:solidFill>
              </a:rPr>
              <a:t>1 ವಾಯವ್ಯದ ಎತ್ತರದ ಭಾಗಗಳು</a:t>
            </a:r>
            <a:r>
              <a:rPr lang="kn-IN" b="1" dirty="0" smtClean="0">
                <a:solidFill>
                  <a:srgbClr val="00B050"/>
                </a:solidFill>
              </a:rPr>
              <a:t>.</a:t>
            </a:r>
            <a:endParaRPr lang="en-IN" b="1" dirty="0" smtClean="0">
              <a:solidFill>
                <a:srgbClr val="00B050"/>
              </a:solidFill>
            </a:endParaRPr>
          </a:p>
          <a:p>
            <a:r>
              <a:rPr lang="kn-IN" b="1" dirty="0">
                <a:solidFill>
                  <a:srgbClr val="00B050"/>
                </a:solidFill>
              </a:rPr>
              <a:t>2 ಉತ್ತರದ ಯೂರೋಪ್ ಮೈದಾನಗಳು.</a:t>
            </a:r>
            <a:endParaRPr lang="en-IN" b="1" dirty="0" smtClean="0">
              <a:solidFill>
                <a:srgbClr val="00B050"/>
              </a:solidFill>
            </a:endParaRPr>
          </a:p>
          <a:p>
            <a:r>
              <a:rPr lang="kn-IN" b="1" dirty="0" smtClean="0">
                <a:solidFill>
                  <a:srgbClr val="00B050"/>
                </a:solidFill>
              </a:rPr>
              <a:t> </a:t>
            </a:r>
            <a:r>
              <a:rPr lang="kn-IN" b="1" dirty="0">
                <a:solidFill>
                  <a:srgbClr val="00B050"/>
                </a:solidFill>
              </a:rPr>
              <a:t>3 ಕೇಂದ್ರದ ಎತ್ತರವಾದ </a:t>
            </a:r>
            <a:r>
              <a:rPr lang="kn-IN" b="1" dirty="0" smtClean="0">
                <a:solidFill>
                  <a:srgbClr val="00B050"/>
                </a:solidFill>
              </a:rPr>
              <a:t>ಭಾಗಗಳು.</a:t>
            </a:r>
            <a:endParaRPr lang="en-IN" b="1" dirty="0">
              <a:solidFill>
                <a:srgbClr val="00B050"/>
              </a:solidFill>
            </a:endParaRPr>
          </a:p>
          <a:p>
            <a:r>
              <a:rPr lang="kn-IN" b="1" dirty="0" smtClean="0">
                <a:solidFill>
                  <a:srgbClr val="00B050"/>
                </a:solidFill>
              </a:rPr>
              <a:t>4 </a:t>
            </a:r>
            <a:r>
              <a:rPr lang="kn-IN" b="1" dirty="0">
                <a:solidFill>
                  <a:srgbClr val="00B050"/>
                </a:solidFill>
              </a:rPr>
              <a:t>ದಕ್ಷಿಣದ ಪರ್ವತಗಳು.</a:t>
            </a:r>
            <a:endParaRPr lang="en-IN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1375</Words>
  <Application>Microsoft Office PowerPoint</Application>
  <PresentationFormat>On-screen Show (4:3)</PresentationFormat>
  <Paragraphs>153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ಸಮಾಜ ವಿಜ್ಞಾನ (ಭೂಗೋಳ)</vt:lpstr>
      <vt:lpstr>PowerPoint Presentation</vt:lpstr>
      <vt:lpstr>ಯುರೋಪ್ ಖಂಡದ ವಿಶೇಷತೆ</vt:lpstr>
      <vt:lpstr>ಯುರೋಪ್ ಖಂಡದ ವಿಶೇಷತೆ</vt:lpstr>
      <vt:lpstr>ಪ್ರಾಕೃತಿಕ ಲಕ್ಷಣಗಳು</vt:lpstr>
      <vt:lpstr>ಪ್ರಾಕೃತಿಕ ಲಕ್ಷಣಗಳು</vt:lpstr>
      <vt:lpstr>ಪ್ರಾಕೃತಿಕ ಲಕ್ಷಣಗಳು</vt:lpstr>
      <vt:lpstr>ಪ್ರಾಕೃತಿಕ ಲಕ್ಷಣಗಳು</vt:lpstr>
      <vt:lpstr>ಪ್ರಾಕೃತಿಕ ವಿಭಾಗಗಳು</vt:lpstr>
      <vt:lpstr>PowerPoint Presentation</vt:lpstr>
      <vt:lpstr>PowerPoint Presentation</vt:lpstr>
      <vt:lpstr>1. ವಾಯವ್ಯ ಎತ್ತರದ ಭಾಗಗಳು:</vt:lpstr>
      <vt:lpstr>1. ವಾಯವ್ಯ ಎತ್ತರದ ಭಾಗಗಳು:</vt:lpstr>
      <vt:lpstr>2. ಉತ್ತರ ಯೂರೋಪ್ ಮೈದಾನಗಳು:</vt:lpstr>
      <vt:lpstr>PowerPoint Presentation</vt:lpstr>
      <vt:lpstr>3.ಕೇಂದ್ರದ ಎತ್ತರವಾದ ಭಾಗಗಳು</vt:lpstr>
      <vt:lpstr>4. ದಕ್ಷಿಣದ ಪರ್ವತಗಳು:</vt:lpstr>
      <vt:lpstr>PowerPoint Presentation</vt:lpstr>
      <vt:lpstr>ವಾಯುಗುಣ ಪ್ರದೇಶಗಳು ಮತ್ತು ಸ್ವಾಭಾವಿಕ ಸಸ್ಯವರ್ಗ</vt:lpstr>
      <vt:lpstr>PowerPoint Presentation</vt:lpstr>
      <vt:lpstr>ವಾಯುಗುಣ ಪ್ರದೇಶಗಳು</vt:lpstr>
      <vt:lpstr>PowerPoint Presentation</vt:lpstr>
      <vt:lpstr>ಖಂಡಾಂತರ ವಾಯುಗುಣ ಪ್ರದೇಶ</vt:lpstr>
      <vt:lpstr>PowerPoint Presentation</vt:lpstr>
      <vt:lpstr>ಸ್ವಾಭಾವಿಕ ಸಸ್ಯವರ್ಗ</vt:lpstr>
      <vt:lpstr>ಸ್ವಾಭಾವಿಕ ಸಸ್ಯವರ್ಗ</vt:lpstr>
      <vt:lpstr>ತಂಡ್ರ ಸಸ್ಯವರ್ಗ</vt:lpstr>
      <vt:lpstr>PowerPoint Presentation</vt:lpstr>
      <vt:lpstr>2. ತೈಗ ಅರಣ್ಯಗಳು </vt:lpstr>
      <vt:lpstr>PowerPoint Presentation</vt:lpstr>
      <vt:lpstr>ಮಿಶ್ರ ಕಾಡುಗಳು</vt:lpstr>
      <vt:lpstr>ಮಿಶ್ರ ಕಾಡುಗಳು</vt:lpstr>
      <vt:lpstr>ಮೆಡಿಟರೇನಿಯನ್ ಸಸ್ಯವರ್ಗ</vt:lpstr>
      <vt:lpstr>ಮೆಡಿಟರೇನಿಯನ್ ಸಸ್ಯವರ್ಗ</vt:lpstr>
      <vt:lpstr>ಹುಲ್ಲುಗಾವಲು</vt:lpstr>
      <vt:lpstr>ಹುಲ್ಲುಗಾವಲು</vt:lpstr>
      <vt:lpstr>ಆಲ್ಪೈನ್ ಸಸ್ಯವರ್ಗ</vt:lpstr>
      <vt:lpstr>ಆಲ್ಪೈನ್ ಸಸ್ಯವರ್ಗ</vt:lpstr>
      <vt:lpstr>ಆಲ್ಪೈನ್ ಸಸ್ಯವರ್ಗ</vt:lpstr>
      <vt:lpstr>4. ವ್ಯವಸಾಯ, ಹೈನುಗಾರಿಕೆ ಮತ್ತು ಮೀನುಗಾರಿಕೆ</vt:lpstr>
      <vt:lpstr>PowerPoint Presentation</vt:lpstr>
      <vt:lpstr>ಬೆಳೆಗಳು</vt:lpstr>
      <vt:lpstr>PowerPoint Presentation</vt:lpstr>
      <vt:lpstr>PowerPoint Presentation</vt:lpstr>
      <vt:lpstr>ಹೈನುಗಾರಿಕೆ:</vt:lpstr>
      <vt:lpstr>PowerPoint Presentation</vt:lpstr>
      <vt:lpstr>PowerPoint Presentation</vt:lpstr>
      <vt:lpstr>PowerPoint Presentation</vt:lpstr>
      <vt:lpstr>PowerPoint Presentation</vt:lpstr>
      <vt:lpstr>ಖನಿಜಗಳು</vt:lpstr>
      <vt:lpstr>PowerPoint Presentation</vt:lpstr>
      <vt:lpstr>ಪ್ರಮುಖ ಕೈಗಾರಿಕೆಗಳು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ಭೂಗೋಳ</dc:title>
  <dc:creator/>
  <cp:lastModifiedBy>Windows User</cp:lastModifiedBy>
  <cp:revision>89</cp:revision>
  <dcterms:created xsi:type="dcterms:W3CDTF">2006-08-16T00:00:00Z</dcterms:created>
  <dcterms:modified xsi:type="dcterms:W3CDTF">2024-02-04T15:11:57Z</dcterms:modified>
</cp:coreProperties>
</file>